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57" r:id="rId3"/>
    <p:sldId id="348" r:id="rId4"/>
    <p:sldId id="323" r:id="rId5"/>
    <p:sldId id="270" r:id="rId6"/>
    <p:sldId id="370" r:id="rId7"/>
    <p:sldId id="363" r:id="rId8"/>
    <p:sldId id="366" r:id="rId9"/>
    <p:sldId id="368" r:id="rId10"/>
    <p:sldId id="367" r:id="rId11"/>
    <p:sldId id="369" r:id="rId12"/>
    <p:sldId id="258" r:id="rId13"/>
    <p:sldId id="294" r:id="rId14"/>
    <p:sldId id="295" r:id="rId15"/>
    <p:sldId id="269" r:id="rId16"/>
    <p:sldId id="278" r:id="rId17"/>
    <p:sldId id="350" r:id="rId18"/>
    <p:sldId id="29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7F17-2011-4EB6-A4C3-D1E5952C0E98}" type="datetimeFigureOut">
              <a:rPr lang="ru-RU" smtClean="0"/>
              <a:pPr/>
              <a:t>10.08.2023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56291-B815-489B-9EE2-06E23660F5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71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66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802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Всем, кто испытывает трудности в чтении и письме, в понимании письменной и устной речи: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52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D9ED4F-90B4-4BD8-A817-6A0A9D03637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43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921D975-47B7-40FA-B919-8B79C77FC0F2}"/>
              </a:ext>
            </a:extLst>
          </p:cNvPr>
          <p:cNvGrpSpPr/>
          <p:nvPr userDrawn="1"/>
        </p:nvGrpSpPr>
        <p:grpSpPr>
          <a:xfrm>
            <a:off x="6096001" y="516096"/>
            <a:ext cx="6092916" cy="6342037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xmlns="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xmlns="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xmlns="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xmlns="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xmlns="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xmlns="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xmlns="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xmlns="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xmlns="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xmlns="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1" y="3717033"/>
            <a:ext cx="5088565" cy="1440161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174" y="5157192"/>
            <a:ext cx="5088565" cy="672075"/>
          </a:xfrm>
          <a:prstGeom prst="rect">
            <a:avLst/>
          </a:prstGeom>
        </p:spPr>
        <p:txBody>
          <a:bodyPr anchor="ctr"/>
          <a:lstStyle>
            <a:lvl1pPr marL="0" indent="0" algn="l" fontAlgn="auto">
              <a:spcBef>
                <a:spcPts val="0"/>
              </a:spcBef>
              <a:spcAft>
                <a:spcPts val="0"/>
              </a:spcAft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xmlns="" val="30609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864087" y="1908313"/>
            <a:ext cx="3424579" cy="304036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0272000" y="493800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44085" y="0"/>
            <a:ext cx="1920000" cy="192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428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4102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9423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857237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6580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312000" y="-1"/>
            <a:ext cx="2880000" cy="68580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12005" y="2841757"/>
            <a:ext cx="2880000" cy="4016243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56000" y="2841757"/>
            <a:ext cx="1536011" cy="40162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56000" y="-1"/>
            <a:ext cx="4525107" cy="2724647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4655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735105" y="1993507"/>
            <a:ext cx="2454575" cy="4865768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xmlns="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7301842" y="4514695"/>
            <a:ext cx="4707717" cy="2358672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xmlns="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5242" y="1993507"/>
            <a:ext cx="4909149" cy="4865768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xmlns="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7195824" y="-15091"/>
            <a:ext cx="4909149" cy="4356885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854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7382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48907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548907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648072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648074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669598" y="1689609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9669598" y="4101075"/>
            <a:ext cx="1920213" cy="23042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570431" y="1700807"/>
            <a:ext cx="2976331" cy="47045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58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273790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6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7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711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3296500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3447300" y="0"/>
            <a:ext cx="87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12600" y="767333"/>
            <a:ext cx="2728400" cy="5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78697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xmlns="" id="{98E1F27A-257B-4D1A-B672-BC3E23A06118}"/>
              </a:ext>
            </a:extLst>
          </p:cNvPr>
          <p:cNvGrpSpPr/>
          <p:nvPr userDrawn="1"/>
        </p:nvGrpSpPr>
        <p:grpSpPr>
          <a:xfrm>
            <a:off x="2536949" y="2050023"/>
            <a:ext cx="7493412" cy="4798013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xmlns="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xmlns="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xmlns="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xmlns="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xmlns="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xmlns="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xmlns="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xmlns="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xmlns="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xmlns="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xmlns="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xmlns="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xmlns="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xmlns="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xmlns="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xmlns="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xmlns="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xmlns="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5064987"/>
            <a:ext cx="12192000" cy="1793013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2400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01075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496517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xmlns="" id="{D94CBEB5-5417-46B1-88F6-CC8EAFA04538}"/>
              </a:ext>
            </a:extLst>
          </p:cNvPr>
          <p:cNvGrpSpPr/>
          <p:nvPr userDrawn="1"/>
        </p:nvGrpSpPr>
        <p:grpSpPr>
          <a:xfrm>
            <a:off x="5665407" y="663449"/>
            <a:ext cx="861187" cy="1655455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xmlns="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xmlns="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xmlns="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xmlns="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xmlns="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xmlns="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xmlns="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xmlns="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1919628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2400"/>
              <a:buNone/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05814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1"/>
            <a:ext cx="226619" cy="23052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62688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1B9DD-3176-6B75-958E-FD41461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E15300-0A2E-94D9-B2C8-47A6EFE5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6525C4-D5B5-472A-828E-10D5EE89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8E21B-BD72-F945-9F53-FA2F13A10BBA}" type="datetimeFigureOut">
              <a:rPr lang="x-none" smtClean="0"/>
              <a:pPr/>
              <a:t>10.08.2023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36E786-C8C8-00A4-1059-5C63844A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320E3A9-D631-BE17-2377-7E3793E2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A18E6-F814-F348-9058-39386FAF4FF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0368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4224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5922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597352"/>
            <a:ext cx="12192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3F6939C0-0F9C-4BB0-BE6D-CDFDBD48B8E1}"/>
              </a:ext>
            </a:extLst>
          </p:cNvPr>
          <p:cNvGrpSpPr/>
          <p:nvPr userDrawn="1"/>
        </p:nvGrpSpPr>
        <p:grpSpPr>
          <a:xfrm>
            <a:off x="10668856" y="5253432"/>
            <a:ext cx="1523145" cy="1585421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xmlns="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5191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98376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24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2" y="548680"/>
            <a:ext cx="3071043" cy="182420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2372883"/>
            <a:ext cx="3071043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C5AC382A-C3B5-4BE0-B805-8F9094AFD7DC}"/>
              </a:ext>
            </a:extLst>
          </p:cNvPr>
          <p:cNvGrpSpPr/>
          <p:nvPr userDrawn="1"/>
        </p:nvGrpSpPr>
        <p:grpSpPr>
          <a:xfrm>
            <a:off x="1" y="3429000"/>
            <a:ext cx="3979897" cy="342900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xmlns="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xmlns="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xmlns="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xmlns="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xmlns="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xmlns="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xmlns="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xmlns="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335360" y="452670"/>
            <a:ext cx="11521280" cy="5952661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89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96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23EB7A4-0598-4887-ACB7-E8220F8DDFED}"/>
              </a:ext>
            </a:extLst>
          </p:cNvPr>
          <p:cNvGrpSpPr/>
          <p:nvPr userDrawn="1"/>
        </p:nvGrpSpPr>
        <p:grpSpPr>
          <a:xfrm>
            <a:off x="2536949" y="309809"/>
            <a:ext cx="7493412" cy="6184588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xmlns="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xmlns="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xmlns="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xmlns="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xmlns="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xmlns="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xmlns="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xmlns="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xmlns="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xmlns="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xmlns="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xmlns="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xmlns="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xmlns="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xmlns="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xmlns="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xmlns="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xmlns="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xmlns="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xmlns="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xmlns="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xmlns="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xmlns="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xmlns="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400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xmlns="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xmlns="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xmlns="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xmlns="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88076" y="3909054"/>
            <a:ext cx="5193248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87879" y="4773149"/>
            <a:ext cx="5193248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14128" y="1472678"/>
            <a:ext cx="897131" cy="64828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798603" y="2910860"/>
            <a:ext cx="699460" cy="50544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xmlns="" val="289058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943873" y="1604120"/>
            <a:ext cx="2281332" cy="4801211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49636" y="1749575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45380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41124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658148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53892" y="1702100"/>
            <a:ext cx="2064000" cy="24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1827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677139"/>
            <a:ext cx="12192000" cy="2180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704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4800" y="1316766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11696" y="5682850"/>
            <a:ext cx="11568608" cy="7224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13786" y="1873324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607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1513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648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guide.by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lifeguide.by/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058" y="50951"/>
            <a:ext cx="8498048" cy="2208244"/>
          </a:xfrm>
        </p:spPr>
        <p:txBody>
          <a:bodyPr/>
          <a:lstStyle/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ЯСНЫЙ ЯЗЫК – </a:t>
            </a:r>
          </a:p>
          <a:p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ДОСТУПНАЯ ИНФОРМАЦИЯ </a:t>
            </a:r>
            <a:b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ВСЕХ</a:t>
            </a:r>
            <a:endParaRPr lang="en-US" altLang="ko-KR" sz="40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2BC35F5-7A09-D289-FD10-BF9D6A8C8992}"/>
              </a:ext>
            </a:extLst>
          </p:cNvPr>
          <p:cNvSpPr/>
          <p:nvPr/>
        </p:nvSpPr>
        <p:spPr>
          <a:xfrm>
            <a:off x="6815403" y="4915505"/>
            <a:ext cx="5376597" cy="111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000" b="1" dirty="0">
                <a:solidFill>
                  <a:prstClr val="black"/>
                </a:solidFill>
                <a:latin typeface="Arial"/>
                <a:ea typeface="맑은 고딕"/>
              </a:rPr>
              <a:t>Елена Титова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, </a:t>
            </a:r>
          </a:p>
          <a:p>
            <a:pPr defTabSz="1219170" latinLnBrk="1"/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председатель ЦС ОО «</a:t>
            </a:r>
            <a:r>
              <a:rPr lang="ru-RU" sz="2000" dirty="0" err="1">
                <a:solidFill>
                  <a:prstClr val="black"/>
                </a:solidFill>
                <a:latin typeface="Arial"/>
                <a:ea typeface="맑은 고딕"/>
              </a:rPr>
              <a:t>БелАПДИиМИ</a:t>
            </a:r>
            <a:r>
              <a:rPr lang="ru-RU" sz="2000" dirty="0">
                <a:solidFill>
                  <a:prstClr val="black"/>
                </a:solidFill>
                <a:latin typeface="Arial"/>
                <a:ea typeface="맑은 고딕"/>
              </a:rPr>
              <a:t>»</a:t>
            </a:r>
          </a:p>
          <a:p>
            <a:pPr defTabSz="1219170" latinLnBrk="1">
              <a:lnSpc>
                <a:spcPct val="150000"/>
              </a:lnSpc>
            </a:pPr>
            <a:endParaRPr lang="ru-RU" sz="2000" dirty="0">
              <a:solidFill>
                <a:prstClr val="black"/>
              </a:solidFill>
              <a:latin typeface="Arial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5D1240-2CDA-80C3-9D7C-E33D7D55E3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768" y="211757"/>
            <a:ext cx="11990464" cy="60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68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8663471-5CA1-5864-37EC-721B29C2FD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187" y="0"/>
            <a:ext cx="7772400" cy="36464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250AD32-08EF-8A20-A334-22FF58122C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8220"/>
          <a:stretch/>
        </p:blipFill>
        <p:spPr>
          <a:xfrm>
            <a:off x="1332187" y="3128697"/>
            <a:ext cx="7772400" cy="352592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8658E03-CED4-135F-B71E-57E39B6BF9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0509" y="95789"/>
            <a:ext cx="2413460" cy="200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2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12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A77C01-67AB-185D-B51C-6762C377E7B8}"/>
              </a:ext>
            </a:extLst>
          </p:cNvPr>
          <p:cNvSpPr txBox="1"/>
          <p:nvPr/>
        </p:nvSpPr>
        <p:spPr>
          <a:xfrm>
            <a:off x="978041" y="740702"/>
            <a:ext cx="10465163" cy="50946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Минимальное количество текста на странице.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расположен по левому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Картинка по правому краю.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Одна мысль – одно предложение.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Каждое предложение с новой строки.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Текст делится на небольшие части по смыслу.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Промежутки между предложениями и абзацами.</a:t>
            </a: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x-none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8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720A617-6F10-4A13-BEB4-037FA97E6B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latinLnBrk="1"/>
            <a:fld id="{00000000-1234-1234-1234-123412341234}" type="slidenum">
              <a:rPr lang="en" sz="2400">
                <a:latin typeface="Arial"/>
                <a:ea typeface="Arial Unicode MS"/>
              </a:rPr>
              <a:pPr algn="r" defTabSz="1219170" latinLnBrk="1"/>
              <a:t>13</a:t>
            </a:fld>
            <a:endParaRPr lang="en" sz="2400">
              <a:latin typeface="Arial"/>
              <a:ea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A77C01-67AB-185D-B51C-6762C377E7B8}"/>
              </a:ext>
            </a:extLst>
          </p:cNvPr>
          <p:cNvSpPr txBox="1"/>
          <p:nvPr/>
        </p:nvSpPr>
        <p:spPr>
          <a:xfrm>
            <a:off x="1295467" y="740702"/>
            <a:ext cx="8808640" cy="56945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Шрифт с простыми очертаниями (без засечек).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Минимальный размер шрифта 16. 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и длинных слов.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Используются одни и те же слова.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В тексте нет сложных терминов.</a:t>
            </a:r>
          </a:p>
          <a:p>
            <a:pPr marL="457189" indent="-457189" defTabSz="1219170" latinLnBrk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67" dirty="0">
                <a:solidFill>
                  <a:prstClr val="black"/>
                </a:solidFill>
                <a:latin typeface="Arial"/>
                <a:ea typeface="Arial Unicode MS"/>
              </a:rPr>
              <a:t>Информация в тексте – это призыв к действию!</a:t>
            </a: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lnSpc>
                <a:spcPct val="150000"/>
              </a:lnSpc>
              <a:buFont typeface="Wingdings" pitchFamily="2" charset="2"/>
              <a:buChar char="Ø"/>
            </a:pPr>
            <a:endParaRPr lang="ru-RU" sz="2733" b="1" dirty="0">
              <a:solidFill>
                <a:prstClr val="black"/>
              </a:solidFill>
              <a:latin typeface="Arial"/>
              <a:ea typeface="Arial Unicode MS"/>
            </a:endParaRPr>
          </a:p>
          <a:p>
            <a:pPr marL="380990" indent="-380990" defTabSz="1219170" latinLnBrk="1">
              <a:buFont typeface="Wingdings" pitchFamily="2" charset="2"/>
              <a:buChar char="Ø"/>
            </a:pPr>
            <a:endParaRPr lang="x-none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59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371" y="740702"/>
            <a:ext cx="12192000" cy="768085"/>
          </a:xfrm>
        </p:spPr>
        <p:txBody>
          <a:bodyPr/>
          <a:lstStyle/>
          <a:p>
            <a:pPr algn="l"/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Этапы работы с текстом</a:t>
            </a:r>
            <a:b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267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переводе на ясный язык</a:t>
            </a:r>
            <a:endParaRPr lang="ko-KR" altLang="en-US" sz="4267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104621" y="286489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E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Эксперты-оценщики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проверяют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доступность</a:t>
            </a:r>
            <a:r>
              <a:rPr lang="en-US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</a:t>
            </a:r>
          </a:p>
        </p:txBody>
      </p:sp>
      <p:sp>
        <p:nvSpPr>
          <p:cNvPr id="24" name="Chevron 12"/>
          <p:cNvSpPr/>
          <p:nvPr/>
        </p:nvSpPr>
        <p:spPr>
          <a:xfrm>
            <a:off x="8620728" y="2852936"/>
            <a:ext cx="2947880" cy="1879181"/>
          </a:xfrm>
          <a:prstGeom prst="chevron">
            <a:avLst>
              <a:gd name="adj" fmla="val 33915"/>
            </a:avLst>
          </a:prstGeom>
          <a:solidFill>
            <a:srgbClr val="AC08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 Тексты</a:t>
            </a:r>
          </a:p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на ЯЯ</a:t>
            </a:r>
            <a:endParaRPr lang="en-US" altLang="ko-KR" sz="2000" b="1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Chevron 12"/>
          <p:cNvSpPr/>
          <p:nvPr/>
        </p:nvSpPr>
        <p:spPr>
          <a:xfrm>
            <a:off x="3213038" y="2852936"/>
            <a:ext cx="3314333" cy="1879181"/>
          </a:xfrm>
          <a:prstGeom prst="chevron">
            <a:avLst>
              <a:gd name="adj" fmla="val 33915"/>
            </a:avLst>
          </a:prstGeom>
          <a:solidFill>
            <a:srgbClr val="F25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0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Специалисты по ЯЯ</a:t>
            </a:r>
          </a:p>
          <a:p>
            <a:pPr algn="ctr" defTabSz="1219170" latinLnBrk="1"/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адаптирует текст</a:t>
            </a:r>
            <a:b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по правилам ЯЯ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Chevron 12"/>
          <p:cNvSpPr/>
          <p:nvPr/>
        </p:nvSpPr>
        <p:spPr>
          <a:xfrm>
            <a:off x="623393" y="2852938"/>
            <a:ext cx="3042721" cy="1879181"/>
          </a:xfrm>
          <a:prstGeom prst="chevron">
            <a:avLst>
              <a:gd name="adj" fmla="val 33915"/>
            </a:avLst>
          </a:prstGeom>
          <a:solidFill>
            <a:srgbClr val="F68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Текст</a:t>
            </a:r>
          </a:p>
          <a:p>
            <a:pPr algn="ctr" defTabSz="1219170" latinLnBrk="1"/>
            <a:r>
              <a:rPr lang="ru-RU" altLang="ko-KR" sz="2133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Тема</a:t>
            </a:r>
            <a:endParaRPr lang="en-US" altLang="ko-KR" sz="1600" dirty="0">
              <a:solidFill>
                <a:prstClr val="white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46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belapdi.org/wp-content/uploads/2020/04/Kriz.-kom.1-250x17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39" r="10339"/>
          <a:stretch/>
        </p:blipFill>
        <p:spPr bwMode="auto">
          <a:xfrm>
            <a:off x="3791744" y="1619491"/>
            <a:ext cx="2947472" cy="261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bka.by/wp-content/uploads/2020/03/PlainEnglish-1000x620.pn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83" r="18983"/>
          <a:stretch/>
        </p:blipFill>
        <p:spPr bwMode="auto">
          <a:xfrm>
            <a:off x="408344" y="1259248"/>
            <a:ext cx="2615315" cy="26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0053" y="266511"/>
            <a:ext cx="11568608" cy="76835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altLang="ko-KR" dirty="0"/>
              <a:t> Тексты на ясном языке</a:t>
            </a:r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02352" y="4941193"/>
            <a:ext cx="2294493" cy="1025684"/>
            <a:chOff x="3718037" y="3327771"/>
            <a:chExt cx="1646051" cy="769263"/>
          </a:xfrm>
          <a:noFill/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Правила </a:t>
              </a:r>
            </a:p>
            <a:p>
              <a:pPr marL="0" indent="0" defTabSz="1219170">
                <a:buNone/>
              </a:pP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дорож</a:t>
              </a:r>
              <a:r>
                <a:rPr lang="en-US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-</a:t>
              </a:r>
              <a:r>
                <a:rPr lang="ru-RU" sz="1867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ного</a:t>
              </a: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движения </a:t>
              </a:r>
            </a:p>
            <a:p>
              <a:pPr marL="0" indent="0" defTabSz="1219170">
                <a:buNone/>
              </a:pPr>
              <a:r>
                <a:rPr lang="ru-RU" sz="1867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для пешеходов</a:t>
              </a:r>
              <a:endParaRPr lang="en-US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18037" y="3847454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219170">
                <a:buNone/>
              </a:pPr>
              <a:endPara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20" name="Text Placeholder 17"/>
          <p:cNvSpPr txBox="1">
            <a:spLocks/>
          </p:cNvSpPr>
          <p:nvPr/>
        </p:nvSpPr>
        <p:spPr>
          <a:xfrm>
            <a:off x="3789338" y="4820903"/>
            <a:ext cx="2208244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Кризисная</a:t>
            </a:r>
            <a:b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комната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 Placeholder 17"/>
          <p:cNvSpPr txBox="1">
            <a:spLocks/>
          </p:cNvSpPr>
          <p:nvPr/>
        </p:nvSpPr>
        <p:spPr>
          <a:xfrm>
            <a:off x="7632171" y="4968519"/>
            <a:ext cx="2345387" cy="3281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Как защитить </a:t>
            </a:r>
          </a:p>
          <a:p>
            <a:pPr marL="0" indent="0" defTabSz="1219170">
              <a:buNone/>
            </a:pPr>
            <a:r>
              <a:rPr lang="ru-RU" sz="18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Свою банковскую карту</a:t>
            </a:r>
            <a:endParaRPr lang="en-US" sz="18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6188BA-6588-54BD-153B-8CFF9914E571}"/>
              </a:ext>
            </a:extLst>
          </p:cNvPr>
          <p:cNvSpPr txBox="1"/>
          <p:nvPr/>
        </p:nvSpPr>
        <p:spPr>
          <a:xfrm>
            <a:off x="8688288" y="168915"/>
            <a:ext cx="3264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latinLnBrk="1"/>
            <a:endParaRPr lang="ru-RU" sz="2400" b="1" dirty="0">
              <a:solidFill>
                <a:srgbClr val="ED1F24"/>
              </a:solidFill>
              <a:latin typeface="Arial"/>
              <a:ea typeface="Arial Unicode MS"/>
            </a:endParaRPr>
          </a:p>
          <a:p>
            <a:pPr defTabSz="1219170" latinLnBrk="1"/>
            <a:r>
              <a:rPr lang="ru-RU" sz="2400" b="1" dirty="0">
                <a:solidFill>
                  <a:srgbClr val="ED1F24"/>
                </a:solidFill>
                <a:latin typeface="Arial"/>
                <a:ea typeface="Arial Unicode MS"/>
              </a:rPr>
              <a:t>https://lifeguide.by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D51F6E6-1C3E-1F54-979E-16256B902BA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46" r="14746"/>
          <a:stretch>
            <a:fillRect/>
          </a:stretch>
        </p:blipFill>
        <p:spPr>
          <a:xfrm>
            <a:off x="7814008" y="1604798"/>
            <a:ext cx="2784309" cy="2784309"/>
          </a:xfrm>
        </p:spPr>
      </p:pic>
    </p:spTree>
    <p:extLst>
      <p:ext uri="{BB962C8B-B14F-4D97-AF65-F5344CB8AC3E}">
        <p14:creationId xmlns:p14="http://schemas.microsoft.com/office/powerpoint/2010/main" xmlns="" val="78501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Основной текст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653369" y="5984558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srgbClr val="C00000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srgbClr val="C00000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9338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86A135F-A529-42B2-91FE-4ED8B2417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959349" y="387361"/>
            <a:ext cx="11573197" cy="724247"/>
          </a:xfrm>
        </p:spPr>
        <p:txBody>
          <a:bodyPr/>
          <a:lstStyle/>
          <a:p>
            <a:r>
              <a:rPr lang="ru-RU" altLang="ko-KR" sz="3733" dirty="0"/>
              <a:t>Спасибо за внимание!</a:t>
            </a:r>
            <a:endParaRPr lang="en-US" altLang="ko-KR" sz="3733" dirty="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71752301-D92E-4D79-BF2B-4305B126D797}"/>
              </a:ext>
            </a:extLst>
          </p:cNvPr>
          <p:cNvGrpSpPr/>
          <p:nvPr/>
        </p:nvGrpSpPr>
        <p:grpSpPr>
          <a:xfrm>
            <a:off x="322665" y="3536272"/>
            <a:ext cx="4660553" cy="2984141"/>
            <a:chOff x="2401342" y="248706"/>
            <a:chExt cx="5620059" cy="3598510"/>
          </a:xfrm>
          <a:solidFill>
            <a:schemeClr val="accent1"/>
          </a:solidFill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xmlns="" id="{E3ED16A4-1376-4238-9F5E-F0B1FFDB562F}"/>
                </a:ext>
              </a:extLst>
            </p:cNvPr>
            <p:cNvSpPr/>
            <p:nvPr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7" name="Oval 11">
              <a:extLst>
                <a:ext uri="{FF2B5EF4-FFF2-40B4-BE49-F238E27FC236}">
                  <a16:creationId xmlns:a16="http://schemas.microsoft.com/office/drawing/2014/main" xmlns="" id="{65098AB4-3535-4F1E-89FE-167B43C54770}"/>
                </a:ext>
              </a:extLst>
            </p:cNvPr>
            <p:cNvSpPr/>
            <p:nvPr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xmlns="" id="{825C163D-A1BF-41C8-B303-595E350C1FDA}"/>
                </a:ext>
              </a:extLst>
            </p:cNvPr>
            <p:cNvSpPr/>
            <p:nvPr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xmlns="" id="{8DC744F5-F671-4926-8885-018D87EFF748}"/>
                </a:ext>
              </a:extLst>
            </p:cNvPr>
            <p:cNvSpPr/>
            <p:nvPr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xmlns="" id="{645BFE60-66EB-4AB1-99BB-AC1028C9DAB2}"/>
                </a:ext>
              </a:extLst>
            </p:cNvPr>
            <p:cNvSpPr/>
            <p:nvPr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xmlns="" id="{9752675A-9CE1-4787-BDA7-2F13CE27E255}"/>
                </a:ext>
              </a:extLst>
            </p:cNvPr>
            <p:cNvSpPr/>
            <p:nvPr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0AA3E2F-FFD7-41C8-937B-1BB1FD6D48AA}"/>
                </a:ext>
              </a:extLst>
            </p:cNvPr>
            <p:cNvSpPr/>
            <p:nvPr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3" name="Oval 11">
              <a:extLst>
                <a:ext uri="{FF2B5EF4-FFF2-40B4-BE49-F238E27FC236}">
                  <a16:creationId xmlns:a16="http://schemas.microsoft.com/office/drawing/2014/main" xmlns="" id="{E2FB70C2-4275-44C2-BEBB-19D2A59B2B29}"/>
                </a:ext>
              </a:extLst>
            </p:cNvPr>
            <p:cNvSpPr/>
            <p:nvPr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xmlns="" id="{BBB44E7F-6D1B-47B6-9E98-3ED138935D38}"/>
                </a:ext>
              </a:extLst>
            </p:cNvPr>
            <p:cNvSpPr/>
            <p:nvPr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xmlns="" id="{6C2339E1-B72E-4353-8A5C-175C317F45CF}"/>
                </a:ext>
              </a:extLst>
            </p:cNvPr>
            <p:cNvSpPr/>
            <p:nvPr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:a16="http://schemas.microsoft.com/office/drawing/2014/main" xmlns="" id="{658111E6-1D20-456F-800A-B2F95B3FF91B}"/>
                </a:ext>
              </a:extLst>
            </p:cNvPr>
            <p:cNvSpPr/>
            <p:nvPr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xmlns="" id="{0678419F-6DC9-4A44-A8DE-1A75E6FE4310}"/>
                </a:ext>
              </a:extLst>
            </p:cNvPr>
            <p:cNvSpPr/>
            <p:nvPr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8" name="Oval 11">
              <a:extLst>
                <a:ext uri="{FF2B5EF4-FFF2-40B4-BE49-F238E27FC236}">
                  <a16:creationId xmlns:a16="http://schemas.microsoft.com/office/drawing/2014/main" xmlns="" id="{47EA14DE-3051-4A53-AFAB-78F38092F6BF}"/>
                </a:ext>
              </a:extLst>
            </p:cNvPr>
            <p:cNvSpPr/>
            <p:nvPr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xmlns="" id="{E8861E65-EAD0-466F-B6C6-5253411D3A55}"/>
                </a:ext>
              </a:extLst>
            </p:cNvPr>
            <p:cNvSpPr/>
            <p:nvPr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xmlns="" id="{F0A73230-26FA-4986-B498-5344E4819AB0}"/>
                </a:ext>
              </a:extLst>
            </p:cNvPr>
            <p:cNvSpPr/>
            <p:nvPr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xmlns="" id="{6F66F626-346C-49CA-B56E-D85565363C03}"/>
                </a:ext>
              </a:extLst>
            </p:cNvPr>
            <p:cNvSpPr/>
            <p:nvPr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xmlns="" id="{9483083D-2EA9-47BD-B7D3-431AFD4D109C}"/>
                </a:ext>
              </a:extLst>
            </p:cNvPr>
            <p:cNvSpPr/>
            <p:nvPr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사다리꼴 22">
              <a:extLst>
                <a:ext uri="{FF2B5EF4-FFF2-40B4-BE49-F238E27FC236}">
                  <a16:creationId xmlns:a16="http://schemas.microsoft.com/office/drawing/2014/main" xmlns="" id="{370D5F0B-6713-44A3-87F1-5C4347632CD8}"/>
                </a:ext>
              </a:extLst>
            </p:cNvPr>
            <p:cNvSpPr/>
            <p:nvPr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xmlns="" id="{44838416-64E2-4B8A-B0BE-38B6123CE7AB}"/>
              </a:ext>
            </a:extLst>
          </p:cNvPr>
          <p:cNvGrpSpPr/>
          <p:nvPr/>
        </p:nvGrpSpPr>
        <p:grpSpPr>
          <a:xfrm>
            <a:off x="2039708" y="1916774"/>
            <a:ext cx="1044717" cy="2008257"/>
            <a:chOff x="5304862" y="-789923"/>
            <a:chExt cx="645890" cy="1241591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xmlns="" id="{E7EF55E3-CB9F-48ED-87C1-08F32340C6BA}"/>
                </a:ext>
              </a:extLst>
            </p:cNvPr>
            <p:cNvGrpSpPr/>
            <p:nvPr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30" name="이등변 삼각형 49">
                <a:extLst>
                  <a:ext uri="{FF2B5EF4-FFF2-40B4-BE49-F238E27FC236}">
                    <a16:creationId xmlns:a16="http://schemas.microsoft.com/office/drawing/2014/main" xmlns="" id="{28216990-4F60-4C97-A358-84C93070C22A}"/>
                  </a:ext>
                </a:extLst>
              </p:cNvPr>
              <p:cNvSpPr/>
              <p:nvPr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xmlns="" id="{D96BE585-05E0-4033-B2FB-312588F9F104}"/>
                  </a:ext>
                </a:extLst>
              </p:cNvPr>
              <p:cNvSpPr/>
              <p:nvPr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xmlns="" id="{CEA24E68-55C7-4862-96C3-1274E6ED7550}"/>
                  </a:ext>
                </a:extLst>
              </p:cNvPr>
              <p:cNvSpPr/>
              <p:nvPr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xmlns="" id="{83751921-BBCD-40BB-9C8D-EE9005C6AD62}"/>
                </a:ext>
              </a:extLst>
            </p:cNvPr>
            <p:cNvSpPr/>
            <p:nvPr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xmlns="" id="{92FAE15D-637E-4A82-9437-8BDF92AC2116}"/>
                </a:ext>
              </a:extLst>
            </p:cNvPr>
            <p:cNvSpPr/>
            <p:nvPr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xmlns="" id="{4E23ACC3-7A6C-4563-A8DC-97C9FA37BDAF}"/>
                </a:ext>
              </a:extLst>
            </p:cNvPr>
            <p:cNvSpPr/>
            <p:nvPr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xmlns="" id="{19885A41-8F4B-4C95-845E-D567F1462026}"/>
                </a:ext>
              </a:extLst>
            </p:cNvPr>
            <p:cNvSpPr/>
            <p:nvPr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xmlns="" id="{A39ACFC6-D3BB-4CA7-9070-DE2A922BA65F}"/>
              </a:ext>
            </a:extLst>
          </p:cNvPr>
          <p:cNvGrpSpPr/>
          <p:nvPr/>
        </p:nvGrpSpPr>
        <p:grpSpPr>
          <a:xfrm>
            <a:off x="7277574" y="2725264"/>
            <a:ext cx="4741837" cy="3768893"/>
            <a:chOff x="3854258" y="1056963"/>
            <a:chExt cx="4671709" cy="3713154"/>
          </a:xfrm>
        </p:grpSpPr>
        <p:grpSp>
          <p:nvGrpSpPr>
            <p:cNvPr id="34" name="Group 84">
              <a:extLst>
                <a:ext uri="{FF2B5EF4-FFF2-40B4-BE49-F238E27FC236}">
                  <a16:creationId xmlns:a16="http://schemas.microsoft.com/office/drawing/2014/main" xmlns="" id="{70398491-A14D-4F7A-9C4F-90DA29B18079}"/>
                </a:ext>
              </a:extLst>
            </p:cNvPr>
            <p:cNvGrpSpPr/>
            <p:nvPr/>
          </p:nvGrpSpPr>
          <p:grpSpPr>
            <a:xfrm>
              <a:off x="3854258" y="1770622"/>
              <a:ext cx="3332582" cy="2999495"/>
              <a:chOff x="3203848" y="1779662"/>
              <a:chExt cx="3332582" cy="29994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Rectangle 85">
                <a:extLst>
                  <a:ext uri="{FF2B5EF4-FFF2-40B4-BE49-F238E27FC236}">
                    <a16:creationId xmlns:a16="http://schemas.microsoft.com/office/drawing/2014/main" xmlns="" id="{3B033B92-7C07-4BF8-A770-4E6E5E22FA5B}"/>
                  </a:ext>
                </a:extLst>
              </p:cNvPr>
              <p:cNvSpPr/>
              <p:nvPr/>
            </p:nvSpPr>
            <p:spPr>
              <a:xfrm>
                <a:off x="3203848" y="1779662"/>
                <a:ext cx="108000" cy="2773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6" name="Block Arc 86">
                <a:extLst>
                  <a:ext uri="{FF2B5EF4-FFF2-40B4-BE49-F238E27FC236}">
                    <a16:creationId xmlns:a16="http://schemas.microsoft.com/office/drawing/2014/main" xmlns="" id="{1E51C634-B8F7-4BE4-A0DC-2B9B3BE08621}"/>
                  </a:ext>
                </a:extLst>
              </p:cNvPr>
              <p:cNvSpPr/>
              <p:nvPr/>
            </p:nvSpPr>
            <p:spPr>
              <a:xfrm>
                <a:off x="320384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7" name="Rectangle 87">
                <a:extLst>
                  <a:ext uri="{FF2B5EF4-FFF2-40B4-BE49-F238E27FC236}">
                    <a16:creationId xmlns:a16="http://schemas.microsoft.com/office/drawing/2014/main" xmlns="" id="{209FC2C7-0BD0-4992-A34D-7A774582B6C8}"/>
                  </a:ext>
                </a:extLst>
              </p:cNvPr>
              <p:cNvSpPr/>
              <p:nvPr/>
            </p:nvSpPr>
            <p:spPr>
              <a:xfrm>
                <a:off x="3425216" y="4671157"/>
                <a:ext cx="2916000" cy="10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" name="Block Arc 88">
                <a:extLst>
                  <a:ext uri="{FF2B5EF4-FFF2-40B4-BE49-F238E27FC236}">
                    <a16:creationId xmlns:a16="http://schemas.microsoft.com/office/drawing/2014/main" xmlns="" id="{7A705B8D-A3B7-44CA-BB11-A89B93AAB84E}"/>
                  </a:ext>
                </a:extLst>
              </p:cNvPr>
              <p:cNvSpPr/>
              <p:nvPr/>
            </p:nvSpPr>
            <p:spPr>
              <a:xfrm rot="16200000">
                <a:off x="6084168" y="4326895"/>
                <a:ext cx="452262" cy="452262"/>
              </a:xfrm>
              <a:prstGeom prst="blockArc">
                <a:avLst>
                  <a:gd name="adj1" fmla="val 5431834"/>
                  <a:gd name="adj2" fmla="val 10817112"/>
                  <a:gd name="adj3" fmla="val 2428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9" name="Rectangle 89">
                <a:extLst>
                  <a:ext uri="{FF2B5EF4-FFF2-40B4-BE49-F238E27FC236}">
                    <a16:creationId xmlns:a16="http://schemas.microsoft.com/office/drawing/2014/main" xmlns="" id="{647DBB64-0A3C-4820-BA27-52FB993FECB8}"/>
                  </a:ext>
                </a:extLst>
              </p:cNvPr>
              <p:cNvSpPr/>
              <p:nvPr/>
            </p:nvSpPr>
            <p:spPr>
              <a:xfrm>
                <a:off x="6428430" y="3989950"/>
                <a:ext cx="108000" cy="576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40" name="Group 108">
              <a:extLst>
                <a:ext uri="{FF2B5EF4-FFF2-40B4-BE49-F238E27FC236}">
                  <a16:creationId xmlns:a16="http://schemas.microsoft.com/office/drawing/2014/main" xmlns="" id="{8AF3A65B-2EAF-4E1C-BE11-3180C2465DDB}"/>
                </a:ext>
              </a:extLst>
            </p:cNvPr>
            <p:cNvGrpSpPr/>
            <p:nvPr/>
          </p:nvGrpSpPr>
          <p:grpSpPr>
            <a:xfrm>
              <a:off x="5767918" y="1056963"/>
              <a:ext cx="2758049" cy="2928608"/>
              <a:chOff x="4848046" y="3681671"/>
              <a:chExt cx="2758049" cy="2928608"/>
            </a:xfrm>
          </p:grpSpPr>
          <p:sp>
            <p:nvSpPr>
              <p:cNvPr id="41" name="Teardrop 30">
                <a:extLst>
                  <a:ext uri="{FF2B5EF4-FFF2-40B4-BE49-F238E27FC236}">
                    <a16:creationId xmlns:a16="http://schemas.microsoft.com/office/drawing/2014/main" xmlns="" id="{9FBDCF1B-CAA9-47FC-9E34-6B442B13AA5F}"/>
                  </a:ext>
                </a:extLst>
              </p:cNvPr>
              <p:cNvSpPr/>
              <p:nvPr/>
            </p:nvSpPr>
            <p:spPr>
              <a:xfrm rot="8100000">
                <a:off x="5417737" y="4225696"/>
                <a:ext cx="1602534" cy="1602536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698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2" name="Rounded Rectangle 110">
                <a:extLst>
                  <a:ext uri="{FF2B5EF4-FFF2-40B4-BE49-F238E27FC236}">
                    <a16:creationId xmlns:a16="http://schemas.microsoft.com/office/drawing/2014/main" xmlns="" id="{D9B921C3-B021-4ABC-B3DB-DFA5379FB4A4}"/>
                  </a:ext>
                </a:extLst>
              </p:cNvPr>
              <p:cNvSpPr/>
              <p:nvPr/>
            </p:nvSpPr>
            <p:spPr>
              <a:xfrm>
                <a:off x="5903273" y="6071006"/>
                <a:ext cx="631463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3" name="Rounded Rectangle 111">
                <a:extLst>
                  <a:ext uri="{FF2B5EF4-FFF2-40B4-BE49-F238E27FC236}">
                    <a16:creationId xmlns:a16="http://schemas.microsoft.com/office/drawing/2014/main" xmlns="" id="{D883D21A-1DA6-4A64-AD8F-AE23DEA8AB46}"/>
                  </a:ext>
                </a:extLst>
              </p:cNvPr>
              <p:cNvSpPr/>
              <p:nvPr/>
            </p:nvSpPr>
            <p:spPr>
              <a:xfrm>
                <a:off x="5929584" y="6274865"/>
                <a:ext cx="578841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4" name="Rounded Rectangle 112">
                <a:extLst>
                  <a:ext uri="{FF2B5EF4-FFF2-40B4-BE49-F238E27FC236}">
                    <a16:creationId xmlns:a16="http://schemas.microsoft.com/office/drawing/2014/main" xmlns="" id="{D6B1BDFE-321C-4F78-9CA1-43885494A3AB}"/>
                  </a:ext>
                </a:extLst>
              </p:cNvPr>
              <p:cNvSpPr/>
              <p:nvPr/>
            </p:nvSpPr>
            <p:spPr>
              <a:xfrm>
                <a:off x="5982205" y="6478724"/>
                <a:ext cx="473597" cy="13155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5" name="Rounded Rectangle 113">
                <a:extLst>
                  <a:ext uri="{FF2B5EF4-FFF2-40B4-BE49-F238E27FC236}">
                    <a16:creationId xmlns:a16="http://schemas.microsoft.com/office/drawing/2014/main" xmlns="" id="{E1E1F07A-85D0-4AC3-B382-4B199D404CA7}"/>
                  </a:ext>
                </a:extLst>
              </p:cNvPr>
              <p:cNvSpPr/>
              <p:nvPr/>
            </p:nvSpPr>
            <p:spPr>
              <a:xfrm rot="2700000">
                <a:off x="7086448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6" name="Rounded Rectangle 114">
                <a:extLst>
                  <a:ext uri="{FF2B5EF4-FFF2-40B4-BE49-F238E27FC236}">
                    <a16:creationId xmlns:a16="http://schemas.microsoft.com/office/drawing/2014/main" xmlns="" id="{7B75D427-E2A3-4B7A-B5B3-10D2A743732A}"/>
                  </a:ext>
                </a:extLst>
              </p:cNvPr>
              <p:cNvSpPr/>
              <p:nvPr/>
            </p:nvSpPr>
            <p:spPr>
              <a:xfrm rot="18900000" flipH="1">
                <a:off x="5218102" y="4038815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7" name="Rounded Rectangle 115">
                <a:extLst>
                  <a:ext uri="{FF2B5EF4-FFF2-40B4-BE49-F238E27FC236}">
                    <a16:creationId xmlns:a16="http://schemas.microsoft.com/office/drawing/2014/main" xmlns="" id="{D3CD10DB-1AEA-4290-BCB0-C507845A974C}"/>
                  </a:ext>
                </a:extLst>
              </p:cNvPr>
              <p:cNvSpPr/>
              <p:nvPr/>
            </p:nvSpPr>
            <p:spPr>
              <a:xfrm>
                <a:off x="6155070" y="3681671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8" name="Rounded Rectangle 116">
                <a:extLst>
                  <a:ext uri="{FF2B5EF4-FFF2-40B4-BE49-F238E27FC236}">
                    <a16:creationId xmlns:a16="http://schemas.microsoft.com/office/drawing/2014/main" xmlns="" id="{8211762D-DE19-487D-8B13-F599B5F5A7B0}"/>
                  </a:ext>
                </a:extLst>
              </p:cNvPr>
              <p:cNvSpPr/>
              <p:nvPr/>
            </p:nvSpPr>
            <p:spPr>
              <a:xfrm rot="5400000">
                <a:off x="7354095" y="4745637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49" name="Rounded Rectangle 117">
                <a:extLst>
                  <a:ext uri="{FF2B5EF4-FFF2-40B4-BE49-F238E27FC236}">
                    <a16:creationId xmlns:a16="http://schemas.microsoft.com/office/drawing/2014/main" xmlns="" id="{30E84D8D-9482-47C0-9DDA-7BA61E9206AD}"/>
                  </a:ext>
                </a:extLst>
              </p:cNvPr>
              <p:cNvSpPr/>
              <p:nvPr/>
            </p:nvSpPr>
            <p:spPr>
              <a:xfrm rot="16200000" flipH="1">
                <a:off x="4956046" y="4745638"/>
                <a:ext cx="14400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0" name="Group 126">
              <a:extLst>
                <a:ext uri="{FF2B5EF4-FFF2-40B4-BE49-F238E27FC236}">
                  <a16:creationId xmlns:a16="http://schemas.microsoft.com/office/drawing/2014/main" xmlns="" id="{0F486A18-E593-4745-8CB7-E0169D65C5D6}"/>
                </a:ext>
              </a:extLst>
            </p:cNvPr>
            <p:cNvGrpSpPr/>
            <p:nvPr/>
          </p:nvGrpSpPr>
          <p:grpSpPr>
            <a:xfrm>
              <a:off x="6695459" y="1705261"/>
              <a:ext cx="677334" cy="1442553"/>
              <a:chOff x="6777274" y="1831284"/>
              <a:chExt cx="552841" cy="1177414"/>
            </a:xfrm>
          </p:grpSpPr>
          <p:grpSp>
            <p:nvGrpSpPr>
              <p:cNvPr id="51" name="Group 123">
                <a:extLst>
                  <a:ext uri="{FF2B5EF4-FFF2-40B4-BE49-F238E27FC236}">
                    <a16:creationId xmlns:a16="http://schemas.microsoft.com/office/drawing/2014/main" xmlns="" id="{1AB49C7C-C480-4D53-8A90-4F32BB4810A7}"/>
                  </a:ext>
                </a:extLst>
              </p:cNvPr>
              <p:cNvGrpSpPr/>
              <p:nvPr/>
            </p:nvGrpSpPr>
            <p:grpSpPr>
              <a:xfrm>
                <a:off x="6939980" y="1831284"/>
                <a:ext cx="385719" cy="718117"/>
                <a:chOff x="6783521" y="1654812"/>
                <a:chExt cx="726841" cy="1353205"/>
              </a:xfrm>
            </p:grpSpPr>
            <p:sp>
              <p:nvSpPr>
                <p:cNvPr id="53" name="Freeform 121">
                  <a:extLst>
                    <a:ext uri="{FF2B5EF4-FFF2-40B4-BE49-F238E27FC236}">
                      <a16:creationId xmlns:a16="http://schemas.microsoft.com/office/drawing/2014/main" xmlns="" id="{F44B3CC4-4EF7-4CB3-AB2E-53FCC0D7E0FD}"/>
                    </a:ext>
                  </a:extLst>
                </p:cNvPr>
                <p:cNvSpPr/>
                <p:nvPr/>
              </p:nvSpPr>
              <p:spPr>
                <a:xfrm>
                  <a:off x="6783521" y="1886618"/>
                  <a:ext cx="726841" cy="1121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841" h="1121399">
                      <a:moveTo>
                        <a:pt x="236325" y="1049494"/>
                      </a:moveTo>
                      <a:lnTo>
                        <a:pt x="495287" y="1049494"/>
                      </a:lnTo>
                      <a:cubicBezTo>
                        <a:pt x="491080" y="1064561"/>
                        <a:pt x="487966" y="1079199"/>
                        <a:pt x="485273" y="1093187"/>
                      </a:cubicBezTo>
                      <a:lnTo>
                        <a:pt x="245258" y="1092728"/>
                      </a:lnTo>
                      <a:close/>
                      <a:moveTo>
                        <a:pt x="363421" y="203844"/>
                      </a:moveTo>
                      <a:cubicBezTo>
                        <a:pt x="401307" y="203844"/>
                        <a:pt x="432020" y="234557"/>
                        <a:pt x="432020" y="272443"/>
                      </a:cubicBezTo>
                      <a:cubicBezTo>
                        <a:pt x="432020" y="310329"/>
                        <a:pt x="401307" y="341042"/>
                        <a:pt x="363421" y="341042"/>
                      </a:cubicBezTo>
                      <a:cubicBezTo>
                        <a:pt x="325534" y="341042"/>
                        <a:pt x="294821" y="310329"/>
                        <a:pt x="294821" y="272443"/>
                      </a:cubicBezTo>
                      <a:cubicBezTo>
                        <a:pt x="294821" y="234557"/>
                        <a:pt x="325534" y="203844"/>
                        <a:pt x="363421" y="203844"/>
                      </a:cubicBezTo>
                      <a:close/>
                      <a:moveTo>
                        <a:pt x="363421" y="135244"/>
                      </a:moveTo>
                      <a:cubicBezTo>
                        <a:pt x="287648" y="135244"/>
                        <a:pt x="226222" y="196671"/>
                        <a:pt x="226222" y="272443"/>
                      </a:cubicBezTo>
                      <a:cubicBezTo>
                        <a:pt x="226222" y="348216"/>
                        <a:pt x="287648" y="409642"/>
                        <a:pt x="363421" y="409642"/>
                      </a:cubicBezTo>
                      <a:cubicBezTo>
                        <a:pt x="439193" y="409642"/>
                        <a:pt x="500619" y="348216"/>
                        <a:pt x="500619" y="272443"/>
                      </a:cubicBezTo>
                      <a:cubicBezTo>
                        <a:pt x="500619" y="196671"/>
                        <a:pt x="439193" y="135244"/>
                        <a:pt x="363421" y="135244"/>
                      </a:cubicBezTo>
                      <a:close/>
                      <a:moveTo>
                        <a:pt x="196200" y="0"/>
                      </a:moveTo>
                      <a:cubicBezTo>
                        <a:pt x="300307" y="58658"/>
                        <a:pt x="427219" y="59450"/>
                        <a:pt x="531959" y="2129"/>
                      </a:cubicBezTo>
                      <a:cubicBezTo>
                        <a:pt x="645195" y="251105"/>
                        <a:pt x="615578" y="521951"/>
                        <a:pt x="565642" y="749813"/>
                      </a:cubicBezTo>
                      <a:lnTo>
                        <a:pt x="726841" y="904479"/>
                      </a:lnTo>
                      <a:lnTo>
                        <a:pt x="700460" y="1113326"/>
                      </a:lnTo>
                      <a:lnTo>
                        <a:pt x="510728" y="982128"/>
                      </a:lnTo>
                      <a:lnTo>
                        <a:pt x="503274" y="1014651"/>
                      </a:lnTo>
                      <a:lnTo>
                        <a:pt x="228241" y="1014651"/>
                      </a:lnTo>
                      <a:cubicBezTo>
                        <a:pt x="226194" y="1005458"/>
                        <a:pt x="223902" y="996068"/>
                        <a:pt x="221524" y="986461"/>
                      </a:cubicBezTo>
                      <a:lnTo>
                        <a:pt x="26381" y="1121399"/>
                      </a:lnTo>
                      <a:lnTo>
                        <a:pt x="0" y="912552"/>
                      </a:lnTo>
                      <a:lnTo>
                        <a:pt x="162681" y="756465"/>
                      </a:lnTo>
                      <a:lnTo>
                        <a:pt x="163137" y="757906"/>
                      </a:lnTo>
                      <a:lnTo>
                        <a:pt x="165881" y="748957"/>
                      </a:lnTo>
                      <a:cubicBezTo>
                        <a:pt x="117348" y="521774"/>
                        <a:pt x="87568" y="246912"/>
                        <a:pt x="19620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  <p:sp>
              <p:nvSpPr>
                <p:cNvPr id="54" name="Freeform 122">
                  <a:extLst>
                    <a:ext uri="{FF2B5EF4-FFF2-40B4-BE49-F238E27FC236}">
                      <a16:creationId xmlns:a16="http://schemas.microsoft.com/office/drawing/2014/main" xmlns="" id="{183BA1A5-8FD8-4E06-BCEC-E8FA8C4EDB46}"/>
                    </a:ext>
                  </a:extLst>
                </p:cNvPr>
                <p:cNvSpPr/>
                <p:nvPr/>
              </p:nvSpPr>
              <p:spPr>
                <a:xfrm>
                  <a:off x="6997804" y="1654812"/>
                  <a:ext cx="298274" cy="24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74" h="244742">
                      <a:moveTo>
                        <a:pt x="147328" y="0"/>
                      </a:moveTo>
                      <a:cubicBezTo>
                        <a:pt x="212319" y="65590"/>
                        <a:pt x="261867" y="134854"/>
                        <a:pt x="298274" y="206570"/>
                      </a:cubicBezTo>
                      <a:cubicBezTo>
                        <a:pt x="205418" y="258299"/>
                        <a:pt x="92251" y="257374"/>
                        <a:pt x="0" y="204273"/>
                      </a:cubicBezTo>
                      <a:cubicBezTo>
                        <a:pt x="35363" y="132633"/>
                        <a:pt x="83678" y="64016"/>
                        <a:pt x="1473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 latinLnBrk="1"/>
                  <a:endParaRPr lang="ko-KR" altLang="en-US" sz="2400">
                    <a:solidFill>
                      <a:prstClr val="white"/>
                    </a:solidFill>
                    <a:latin typeface="Arial"/>
                    <a:ea typeface="Arial Unicode MS"/>
                  </a:endParaRPr>
                </a:p>
              </p:txBody>
            </p:sp>
          </p:grpSp>
          <p:sp>
            <p:nvSpPr>
              <p:cNvPr id="52" name="Freeform 124">
                <a:extLst>
                  <a:ext uri="{FF2B5EF4-FFF2-40B4-BE49-F238E27FC236}">
                    <a16:creationId xmlns:a16="http://schemas.microsoft.com/office/drawing/2014/main" xmlns="" id="{6EE13C99-40A9-46B0-A984-8B6A614052A9}"/>
                  </a:ext>
                </a:extLst>
              </p:cNvPr>
              <p:cNvSpPr/>
              <p:nvPr/>
            </p:nvSpPr>
            <p:spPr>
              <a:xfrm>
                <a:off x="6777274" y="2572267"/>
                <a:ext cx="552841" cy="436431"/>
              </a:xfrm>
              <a:custGeom>
                <a:avLst/>
                <a:gdLst/>
                <a:ahLst/>
                <a:cxnLst/>
                <a:rect l="l" t="t" r="r" b="b"/>
                <a:pathLst>
                  <a:path w="935319" h="738371">
                    <a:moveTo>
                      <a:pt x="570246" y="5904"/>
                    </a:moveTo>
                    <a:cubicBezTo>
                      <a:pt x="462283" y="64891"/>
                      <a:pt x="426421" y="317189"/>
                      <a:pt x="649701" y="474399"/>
                    </a:cubicBezTo>
                    <a:cubicBezTo>
                      <a:pt x="593836" y="327977"/>
                      <a:pt x="630970" y="255746"/>
                      <a:pt x="667057" y="182470"/>
                    </a:cubicBezTo>
                    <a:cubicBezTo>
                      <a:pt x="667659" y="219721"/>
                      <a:pt x="629598" y="299814"/>
                      <a:pt x="723199" y="346469"/>
                    </a:cubicBezTo>
                    <a:cubicBezTo>
                      <a:pt x="679394" y="206128"/>
                      <a:pt x="864427" y="161920"/>
                      <a:pt x="670152" y="6949"/>
                    </a:cubicBezTo>
                    <a:cubicBezTo>
                      <a:pt x="951156" y="47548"/>
                      <a:pt x="868526" y="190548"/>
                      <a:pt x="935319" y="334595"/>
                    </a:cubicBezTo>
                    <a:cubicBezTo>
                      <a:pt x="886447" y="343095"/>
                      <a:pt x="815632" y="212619"/>
                      <a:pt x="831546" y="274410"/>
                    </a:cubicBezTo>
                    <a:cubicBezTo>
                      <a:pt x="915063" y="518579"/>
                      <a:pt x="665249" y="525551"/>
                      <a:pt x="744586" y="738371"/>
                    </a:cubicBezTo>
                    <a:cubicBezTo>
                      <a:pt x="498005" y="724435"/>
                      <a:pt x="570128" y="495242"/>
                      <a:pt x="454164" y="439509"/>
                    </a:cubicBezTo>
                    <a:cubicBezTo>
                      <a:pt x="422689" y="433882"/>
                      <a:pt x="384944" y="459601"/>
                      <a:pt x="454829" y="574141"/>
                    </a:cubicBezTo>
                    <a:cubicBezTo>
                      <a:pt x="47812" y="270832"/>
                      <a:pt x="333584" y="22904"/>
                      <a:pt x="570246" y="5904"/>
                    </a:cubicBezTo>
                    <a:close/>
                    <a:moveTo>
                      <a:pt x="0" y="0"/>
                    </a:moveTo>
                    <a:lnTo>
                      <a:pt x="9284" y="0"/>
                    </a:lnTo>
                    <a:lnTo>
                      <a:pt x="746" y="590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xmlns="" id="{B8DDBA36-BF74-4133-A6F5-C16C9439C38B}"/>
              </a:ext>
            </a:extLst>
          </p:cNvPr>
          <p:cNvGrpSpPr/>
          <p:nvPr/>
        </p:nvGrpSpPr>
        <p:grpSpPr>
          <a:xfrm>
            <a:off x="5026438" y="1625006"/>
            <a:ext cx="3859129" cy="4053860"/>
            <a:chOff x="2934131" y="1326889"/>
            <a:chExt cx="3277252" cy="3442621"/>
          </a:xfrm>
        </p:grpSpPr>
        <p:grpSp>
          <p:nvGrpSpPr>
            <p:cNvPr id="56" name="Group 5">
              <a:extLst>
                <a:ext uri="{FF2B5EF4-FFF2-40B4-BE49-F238E27FC236}">
                  <a16:creationId xmlns:a16="http://schemas.microsoft.com/office/drawing/2014/main" xmlns="" id="{A4E735A2-12E6-45A3-AF42-4829870BFA7B}"/>
                </a:ext>
              </a:extLst>
            </p:cNvPr>
            <p:cNvGrpSpPr/>
            <p:nvPr/>
          </p:nvGrpSpPr>
          <p:grpSpPr>
            <a:xfrm rot="2700000">
              <a:off x="4872379" y="1123264"/>
              <a:ext cx="472578" cy="879828"/>
              <a:chOff x="6783521" y="1654812"/>
              <a:chExt cx="726841" cy="1353205"/>
            </a:xfrm>
          </p:grpSpPr>
          <p:sp>
            <p:nvSpPr>
              <p:cNvPr id="57" name="Freeform 7">
                <a:extLst>
                  <a:ext uri="{FF2B5EF4-FFF2-40B4-BE49-F238E27FC236}">
                    <a16:creationId xmlns:a16="http://schemas.microsoft.com/office/drawing/2014/main" xmlns="" id="{41660675-C501-4920-BA33-AE3649AA8ECA}"/>
                  </a:ext>
                </a:extLst>
              </p:cNvPr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58" name="Freeform 8">
                <a:extLst>
                  <a:ext uri="{FF2B5EF4-FFF2-40B4-BE49-F238E27FC236}">
                    <a16:creationId xmlns:a16="http://schemas.microsoft.com/office/drawing/2014/main" xmlns="" id="{9B31D57F-7686-4FF0-A757-3E473E03CBDC}"/>
                  </a:ext>
                </a:extLst>
              </p:cNvPr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59" name="Group 27">
              <a:extLst>
                <a:ext uri="{FF2B5EF4-FFF2-40B4-BE49-F238E27FC236}">
                  <a16:creationId xmlns:a16="http://schemas.microsoft.com/office/drawing/2014/main" xmlns="" id="{F9AAC065-07A4-4900-9365-72F90D4CC28C}"/>
                </a:ext>
              </a:extLst>
            </p:cNvPr>
            <p:cNvGrpSpPr/>
            <p:nvPr/>
          </p:nvGrpSpPr>
          <p:grpSpPr>
            <a:xfrm>
              <a:off x="2934131" y="1828800"/>
              <a:ext cx="3277252" cy="2940710"/>
              <a:chOff x="2875611" y="1828800"/>
              <a:chExt cx="3277252" cy="2940710"/>
            </a:xfrm>
          </p:grpSpPr>
          <p:sp>
            <p:nvSpPr>
              <p:cNvPr id="60" name="Freeform 16">
                <a:extLst>
                  <a:ext uri="{FF2B5EF4-FFF2-40B4-BE49-F238E27FC236}">
                    <a16:creationId xmlns:a16="http://schemas.microsoft.com/office/drawing/2014/main" xmlns="" id="{6F551500-CEDA-4FEF-93F5-979CA170092E}"/>
                  </a:ext>
                </a:extLst>
              </p:cNvPr>
              <p:cNvSpPr/>
              <p:nvPr/>
            </p:nvSpPr>
            <p:spPr>
              <a:xfrm>
                <a:off x="4045306" y="3979468"/>
                <a:ext cx="1411833" cy="790042"/>
              </a:xfrm>
              <a:custGeom>
                <a:avLst/>
                <a:gdLst>
                  <a:gd name="connsiteX0" fmla="*/ 1404518 w 1411833"/>
                  <a:gd name="connsiteY0" fmla="*/ 585216 h 790042"/>
                  <a:gd name="connsiteX1" fmla="*/ 0 w 1411833"/>
                  <a:gd name="connsiteY1" fmla="*/ 790042 h 790042"/>
                  <a:gd name="connsiteX2" fmla="*/ 1411833 w 1411833"/>
                  <a:gd name="connsiteY2" fmla="*/ 0 h 790042"/>
                  <a:gd name="connsiteX3" fmla="*/ 1404518 w 1411833"/>
                  <a:gd name="connsiteY3" fmla="*/ 585216 h 790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1833" h="790042">
                    <a:moveTo>
                      <a:pt x="1404518" y="585216"/>
                    </a:moveTo>
                    <a:lnTo>
                      <a:pt x="0" y="790042"/>
                    </a:lnTo>
                    <a:lnTo>
                      <a:pt x="1411833" y="0"/>
                    </a:lnTo>
                    <a:cubicBezTo>
                      <a:pt x="1409395" y="195072"/>
                      <a:pt x="1406956" y="390144"/>
                      <a:pt x="1404518" y="585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xmlns="" id="{EC92A741-D6CA-47AE-90D3-1756F05BA228}"/>
                  </a:ext>
                </a:extLst>
              </p:cNvPr>
              <p:cNvSpPr/>
              <p:nvPr/>
            </p:nvSpPr>
            <p:spPr>
              <a:xfrm>
                <a:off x="2889504" y="3130906"/>
                <a:ext cx="2130190" cy="1046074"/>
              </a:xfrm>
              <a:custGeom>
                <a:avLst/>
                <a:gdLst>
                  <a:gd name="connsiteX0" fmla="*/ 2143354 w 2305136"/>
                  <a:gd name="connsiteY0" fmla="*/ 1457 h 1069476"/>
                  <a:gd name="connsiteX1" fmla="*/ 0 w 2305136"/>
                  <a:gd name="connsiteY1" fmla="*/ 440369 h 1069476"/>
                  <a:gd name="connsiteX2" fmla="*/ 7316 w 2305136"/>
                  <a:gd name="connsiteY2" fmla="*/ 1069476 h 1069476"/>
                  <a:gd name="connsiteX3" fmla="*/ 2150669 w 2305136"/>
                  <a:gd name="connsiteY3" fmla="*/ 593988 h 1069476"/>
                  <a:gd name="connsiteX4" fmla="*/ 2143354 w 2305136"/>
                  <a:gd name="connsiteY4" fmla="*/ 1457 h 1069476"/>
                  <a:gd name="connsiteX0" fmla="*/ 2143354 w 2259633"/>
                  <a:gd name="connsiteY0" fmla="*/ 47501 h 1115520"/>
                  <a:gd name="connsiteX1" fmla="*/ 0 w 2259633"/>
                  <a:gd name="connsiteY1" fmla="*/ 486413 h 1115520"/>
                  <a:gd name="connsiteX2" fmla="*/ 7316 w 2259633"/>
                  <a:gd name="connsiteY2" fmla="*/ 1115520 h 1115520"/>
                  <a:gd name="connsiteX3" fmla="*/ 2150669 w 2259633"/>
                  <a:gd name="connsiteY3" fmla="*/ 640032 h 1115520"/>
                  <a:gd name="connsiteX4" fmla="*/ 2143354 w 2259633"/>
                  <a:gd name="connsiteY4" fmla="*/ 47501 h 1115520"/>
                  <a:gd name="connsiteX0" fmla="*/ 2143354 w 2387606"/>
                  <a:gd name="connsiteY0" fmla="*/ 47501 h 1115520"/>
                  <a:gd name="connsiteX1" fmla="*/ 0 w 2387606"/>
                  <a:gd name="connsiteY1" fmla="*/ 486413 h 1115520"/>
                  <a:gd name="connsiteX2" fmla="*/ 7316 w 2387606"/>
                  <a:gd name="connsiteY2" fmla="*/ 1115520 h 1115520"/>
                  <a:gd name="connsiteX3" fmla="*/ 2150669 w 2387606"/>
                  <a:gd name="connsiteY3" fmla="*/ 640032 h 1115520"/>
                  <a:gd name="connsiteX4" fmla="*/ 2143354 w 2387606"/>
                  <a:gd name="connsiteY4" fmla="*/ 47501 h 1115520"/>
                  <a:gd name="connsiteX0" fmla="*/ 2143354 w 2335036"/>
                  <a:gd name="connsiteY0" fmla="*/ 84198 h 1152217"/>
                  <a:gd name="connsiteX1" fmla="*/ 0 w 2335036"/>
                  <a:gd name="connsiteY1" fmla="*/ 523110 h 1152217"/>
                  <a:gd name="connsiteX2" fmla="*/ 7316 w 2335036"/>
                  <a:gd name="connsiteY2" fmla="*/ 1152217 h 1152217"/>
                  <a:gd name="connsiteX3" fmla="*/ 2150669 w 2335036"/>
                  <a:gd name="connsiteY3" fmla="*/ 676729 h 1152217"/>
                  <a:gd name="connsiteX4" fmla="*/ 2143354 w 2335036"/>
                  <a:gd name="connsiteY4" fmla="*/ 84198 h 1152217"/>
                  <a:gd name="connsiteX0" fmla="*/ 2143354 w 2307818"/>
                  <a:gd name="connsiteY0" fmla="*/ 84198 h 1152217"/>
                  <a:gd name="connsiteX1" fmla="*/ 0 w 2307818"/>
                  <a:gd name="connsiteY1" fmla="*/ 523110 h 1152217"/>
                  <a:gd name="connsiteX2" fmla="*/ 7316 w 2307818"/>
                  <a:gd name="connsiteY2" fmla="*/ 1152217 h 1152217"/>
                  <a:gd name="connsiteX3" fmla="*/ 2150669 w 2307818"/>
                  <a:gd name="connsiteY3" fmla="*/ 676729 h 1152217"/>
                  <a:gd name="connsiteX4" fmla="*/ 2143354 w 2307818"/>
                  <a:gd name="connsiteY4" fmla="*/ 84198 h 1152217"/>
                  <a:gd name="connsiteX0" fmla="*/ 2143354 w 2307818"/>
                  <a:gd name="connsiteY0" fmla="*/ 0 h 1068019"/>
                  <a:gd name="connsiteX1" fmla="*/ 0 w 2307818"/>
                  <a:gd name="connsiteY1" fmla="*/ 438912 h 1068019"/>
                  <a:gd name="connsiteX2" fmla="*/ 7316 w 2307818"/>
                  <a:gd name="connsiteY2" fmla="*/ 1068019 h 1068019"/>
                  <a:gd name="connsiteX3" fmla="*/ 2150669 w 2307818"/>
                  <a:gd name="connsiteY3" fmla="*/ 592531 h 1068019"/>
                  <a:gd name="connsiteX4" fmla="*/ 2143354 w 2307818"/>
                  <a:gd name="connsiteY4" fmla="*/ 0 h 1068019"/>
                  <a:gd name="connsiteX0" fmla="*/ 2143354 w 2152136"/>
                  <a:gd name="connsiteY0" fmla="*/ 0 h 1068019"/>
                  <a:gd name="connsiteX1" fmla="*/ 0 w 2152136"/>
                  <a:gd name="connsiteY1" fmla="*/ 438912 h 1068019"/>
                  <a:gd name="connsiteX2" fmla="*/ 7316 w 2152136"/>
                  <a:gd name="connsiteY2" fmla="*/ 1068019 h 1068019"/>
                  <a:gd name="connsiteX3" fmla="*/ 2150669 w 2152136"/>
                  <a:gd name="connsiteY3" fmla="*/ 592531 h 1068019"/>
                  <a:gd name="connsiteX4" fmla="*/ 2143354 w 2152136"/>
                  <a:gd name="connsiteY4" fmla="*/ 0 h 1068019"/>
                  <a:gd name="connsiteX0" fmla="*/ 2136250 w 2145032"/>
                  <a:gd name="connsiteY0" fmla="*/ 0 h 1068019"/>
                  <a:gd name="connsiteX1" fmla="*/ 14842 w 2145032"/>
                  <a:gd name="connsiteY1" fmla="*/ 438912 h 1068019"/>
                  <a:gd name="connsiteX2" fmla="*/ 212 w 2145032"/>
                  <a:gd name="connsiteY2" fmla="*/ 1068019 h 1068019"/>
                  <a:gd name="connsiteX3" fmla="*/ 2143565 w 2145032"/>
                  <a:gd name="connsiteY3" fmla="*/ 592531 h 1068019"/>
                  <a:gd name="connsiteX4" fmla="*/ 2136250 w 2145032"/>
                  <a:gd name="connsiteY4" fmla="*/ 0 h 1068019"/>
                  <a:gd name="connsiteX0" fmla="*/ 2121408 w 2130190"/>
                  <a:gd name="connsiteY0" fmla="*/ 0 h 1075334"/>
                  <a:gd name="connsiteX1" fmla="*/ 0 w 2130190"/>
                  <a:gd name="connsiteY1" fmla="*/ 438912 h 1075334"/>
                  <a:gd name="connsiteX2" fmla="*/ 7316 w 2130190"/>
                  <a:gd name="connsiteY2" fmla="*/ 1075334 h 1075334"/>
                  <a:gd name="connsiteX3" fmla="*/ 2128723 w 2130190"/>
                  <a:gd name="connsiteY3" fmla="*/ 592531 h 1075334"/>
                  <a:gd name="connsiteX4" fmla="*/ 2121408 w 2130190"/>
                  <a:gd name="connsiteY4" fmla="*/ 0 h 1075334"/>
                  <a:gd name="connsiteX0" fmla="*/ 2121408 w 2130190"/>
                  <a:gd name="connsiteY0" fmla="*/ 0 h 1046074"/>
                  <a:gd name="connsiteX1" fmla="*/ 0 w 2130190"/>
                  <a:gd name="connsiteY1" fmla="*/ 438912 h 1046074"/>
                  <a:gd name="connsiteX2" fmla="*/ 7316 w 2130190"/>
                  <a:gd name="connsiteY2" fmla="*/ 1046074 h 1046074"/>
                  <a:gd name="connsiteX3" fmla="*/ 2128723 w 2130190"/>
                  <a:gd name="connsiteY3" fmla="*/ 592531 h 1046074"/>
                  <a:gd name="connsiteX4" fmla="*/ 2121408 w 2130190"/>
                  <a:gd name="connsiteY4" fmla="*/ 0 h 1046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0190" h="1046074">
                    <a:moveTo>
                      <a:pt x="2121408" y="0"/>
                    </a:moveTo>
                    <a:cubicBezTo>
                      <a:pt x="1676664" y="86171"/>
                      <a:pt x="714451" y="292608"/>
                      <a:pt x="0" y="438912"/>
                    </a:cubicBezTo>
                    <a:cubicBezTo>
                      <a:pt x="2439" y="648614"/>
                      <a:pt x="4877" y="836372"/>
                      <a:pt x="7316" y="1046074"/>
                    </a:cubicBezTo>
                    <a:lnTo>
                      <a:pt x="2128723" y="592531"/>
                    </a:lnTo>
                    <a:cubicBezTo>
                      <a:pt x="2133599" y="377952"/>
                      <a:pt x="2125065" y="296265"/>
                      <a:pt x="21214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2" name="Freeform 14">
                <a:extLst>
                  <a:ext uri="{FF2B5EF4-FFF2-40B4-BE49-F238E27FC236}">
                    <a16:creationId xmlns:a16="http://schemas.microsoft.com/office/drawing/2014/main" xmlns="" id="{9C13522F-36DD-4E80-BA1F-C69A9FCC3F92}"/>
                  </a:ext>
                </a:extLst>
              </p:cNvPr>
              <p:cNvSpPr/>
              <p:nvPr/>
            </p:nvSpPr>
            <p:spPr>
              <a:xfrm>
                <a:off x="3284525" y="2523744"/>
                <a:ext cx="2867558" cy="877824"/>
              </a:xfrm>
              <a:custGeom>
                <a:avLst/>
                <a:gdLst>
                  <a:gd name="connsiteX0" fmla="*/ 0 w 2896820"/>
                  <a:gd name="connsiteY0" fmla="*/ 292608 h 607162"/>
                  <a:gd name="connsiteX1" fmla="*/ 2874874 w 2896820"/>
                  <a:gd name="connsiteY1" fmla="*/ 0 h 607162"/>
                  <a:gd name="connsiteX2" fmla="*/ 2896820 w 2896820"/>
                  <a:gd name="connsiteY2" fmla="*/ 607162 h 607162"/>
                  <a:gd name="connsiteX3" fmla="*/ 1770279 w 2896820"/>
                  <a:gd name="connsiteY3" fmla="*/ 599846 h 607162"/>
                  <a:gd name="connsiteX4" fmla="*/ 0 w 2896820"/>
                  <a:gd name="connsiteY4" fmla="*/ 292608 h 607162"/>
                  <a:gd name="connsiteX0" fmla="*/ 0 w 2896820"/>
                  <a:gd name="connsiteY0" fmla="*/ 292608 h 877824"/>
                  <a:gd name="connsiteX1" fmla="*/ 2874874 w 2896820"/>
                  <a:gd name="connsiteY1" fmla="*/ 0 h 877824"/>
                  <a:gd name="connsiteX2" fmla="*/ 2896820 w 2896820"/>
                  <a:gd name="connsiteY2" fmla="*/ 607162 h 877824"/>
                  <a:gd name="connsiteX3" fmla="*/ 14631 w 2896820"/>
                  <a:gd name="connsiteY3" fmla="*/ 877824 h 877824"/>
                  <a:gd name="connsiteX4" fmla="*/ 0 w 2896820"/>
                  <a:gd name="connsiteY4" fmla="*/ 292608 h 877824"/>
                  <a:gd name="connsiteX0" fmla="*/ 7315 w 2882189"/>
                  <a:gd name="connsiteY0" fmla="*/ 292608 h 877824"/>
                  <a:gd name="connsiteX1" fmla="*/ 2860243 w 2882189"/>
                  <a:gd name="connsiteY1" fmla="*/ 0 h 877824"/>
                  <a:gd name="connsiteX2" fmla="*/ 2882189 w 2882189"/>
                  <a:gd name="connsiteY2" fmla="*/ 607162 h 877824"/>
                  <a:gd name="connsiteX3" fmla="*/ 0 w 2882189"/>
                  <a:gd name="connsiteY3" fmla="*/ 877824 h 877824"/>
                  <a:gd name="connsiteX4" fmla="*/ 7315 w 2882189"/>
                  <a:gd name="connsiteY4" fmla="*/ 292608 h 877824"/>
                  <a:gd name="connsiteX0" fmla="*/ 7315 w 2867558"/>
                  <a:gd name="connsiteY0" fmla="*/ 292608 h 877824"/>
                  <a:gd name="connsiteX1" fmla="*/ 2860243 w 2867558"/>
                  <a:gd name="connsiteY1" fmla="*/ 0 h 877824"/>
                  <a:gd name="connsiteX2" fmla="*/ 2867558 w 2867558"/>
                  <a:gd name="connsiteY2" fmla="*/ 607162 h 877824"/>
                  <a:gd name="connsiteX3" fmla="*/ 0 w 2867558"/>
                  <a:gd name="connsiteY3" fmla="*/ 877824 h 877824"/>
                  <a:gd name="connsiteX4" fmla="*/ 7315 w 2867558"/>
                  <a:gd name="connsiteY4" fmla="*/ 292608 h 8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7558" h="877824">
                    <a:moveTo>
                      <a:pt x="7315" y="292608"/>
                    </a:moveTo>
                    <a:lnTo>
                      <a:pt x="2860243" y="0"/>
                    </a:lnTo>
                    <a:cubicBezTo>
                      <a:pt x="2862681" y="202387"/>
                      <a:pt x="2865120" y="404775"/>
                      <a:pt x="2867558" y="607162"/>
                    </a:cubicBezTo>
                    <a:lnTo>
                      <a:pt x="0" y="877824"/>
                    </a:lnTo>
                    <a:cubicBezTo>
                      <a:pt x="2438" y="682752"/>
                      <a:pt x="4877" y="487680"/>
                      <a:pt x="7315" y="29260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3" name="Parallelogram 9">
                <a:extLst>
                  <a:ext uri="{FF2B5EF4-FFF2-40B4-BE49-F238E27FC236}">
                    <a16:creationId xmlns:a16="http://schemas.microsoft.com/office/drawing/2014/main" xmlns="" id="{958AE126-932D-409B-8790-186C33AAF04C}"/>
                  </a:ext>
                </a:extLst>
              </p:cNvPr>
              <p:cNvSpPr/>
              <p:nvPr/>
            </p:nvSpPr>
            <p:spPr>
              <a:xfrm rot="5400000">
                <a:off x="4368447" y="133514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4" name="Parallelogram 10">
                <a:extLst>
                  <a:ext uri="{FF2B5EF4-FFF2-40B4-BE49-F238E27FC236}">
                    <a16:creationId xmlns:a16="http://schemas.microsoft.com/office/drawing/2014/main" xmlns="" id="{214F7C69-8C68-4416-AEC9-249B9DBA674F}"/>
                  </a:ext>
                </a:extLst>
              </p:cNvPr>
              <p:cNvSpPr/>
              <p:nvPr/>
            </p:nvSpPr>
            <p:spPr>
              <a:xfrm rot="5400000">
                <a:off x="3705034" y="2397247"/>
                <a:ext cx="899112" cy="1754156"/>
              </a:xfrm>
              <a:prstGeom prst="parallelogram">
                <a:avLst>
                  <a:gd name="adj" fmla="val 3443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5" name="Parallelogram 12">
                <a:extLst>
                  <a:ext uri="{FF2B5EF4-FFF2-40B4-BE49-F238E27FC236}">
                    <a16:creationId xmlns:a16="http://schemas.microsoft.com/office/drawing/2014/main" xmlns="" id="{48705703-0132-4EA4-B12D-2CCAB855BB9C}"/>
                  </a:ext>
                </a:extLst>
              </p:cNvPr>
              <p:cNvSpPr/>
              <p:nvPr/>
            </p:nvSpPr>
            <p:spPr>
              <a:xfrm rot="5400000">
                <a:off x="3680170" y="2775303"/>
                <a:ext cx="979857" cy="2588975"/>
              </a:xfrm>
              <a:prstGeom prst="parallelogram">
                <a:avLst>
                  <a:gd name="adj" fmla="val 3769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" name="Freeform 13">
                <a:extLst>
                  <a:ext uri="{FF2B5EF4-FFF2-40B4-BE49-F238E27FC236}">
                    <a16:creationId xmlns:a16="http://schemas.microsoft.com/office/drawing/2014/main" xmlns="" id="{380D1634-6158-4AF6-88D2-863B7B63DC3E}"/>
                  </a:ext>
                </a:extLst>
              </p:cNvPr>
              <p:cNvSpPr/>
              <p:nvPr/>
            </p:nvSpPr>
            <p:spPr>
              <a:xfrm>
                <a:off x="3562502" y="1828800"/>
                <a:ext cx="1199693" cy="460858"/>
              </a:xfrm>
              <a:custGeom>
                <a:avLst/>
                <a:gdLst>
                  <a:gd name="connsiteX0" fmla="*/ 1089965 w 1199693"/>
                  <a:gd name="connsiteY0" fmla="*/ 0 h 460858"/>
                  <a:gd name="connsiteX1" fmla="*/ 0 w 1199693"/>
                  <a:gd name="connsiteY1" fmla="*/ 307238 h 460858"/>
                  <a:gd name="connsiteX2" fmla="*/ 1016813 w 1199693"/>
                  <a:gd name="connsiteY2" fmla="*/ 460858 h 460858"/>
                  <a:gd name="connsiteX3" fmla="*/ 1199693 w 1199693"/>
                  <a:gd name="connsiteY3" fmla="*/ 117043 h 460858"/>
                  <a:gd name="connsiteX4" fmla="*/ 1089965 w 1199693"/>
                  <a:gd name="connsiteY4" fmla="*/ 0 h 4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9693" h="460858">
                    <a:moveTo>
                      <a:pt x="1089965" y="0"/>
                    </a:moveTo>
                    <a:lnTo>
                      <a:pt x="0" y="307238"/>
                    </a:lnTo>
                    <a:lnTo>
                      <a:pt x="1016813" y="460858"/>
                    </a:lnTo>
                    <a:lnTo>
                      <a:pt x="1199693" y="117043"/>
                    </a:lnTo>
                    <a:lnTo>
                      <a:pt x="10899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latinLnBrk="1"/>
                <a:endParaRPr lang="ko-KR" altLang="en-US" sz="2400">
                  <a:solidFill>
                    <a:prstClr val="black"/>
                  </a:solidFill>
                  <a:latin typeface="Arial"/>
                  <a:ea typeface="Arial Unicode MS"/>
                </a:endParaRPr>
              </a:p>
            </p:txBody>
          </p:sp>
        </p:grpSp>
      </p:grpSp>
      <p:pic>
        <p:nvPicPr>
          <p:cNvPr id="68" name="Рисунок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3870" y="430511"/>
            <a:ext cx="2635109" cy="6598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51522" y="5235049"/>
            <a:ext cx="275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latinLnBrk="1"/>
            <a:r>
              <a:rPr lang="ru-RU" sz="2400" u="sng" dirty="0">
                <a:solidFill>
                  <a:prstClr val="black"/>
                </a:solidFill>
                <a:latin typeface="Arial"/>
                <a:ea typeface="Arial Unicode MS"/>
                <a:hlinkClick r:id="rId3"/>
              </a:rPr>
              <a:t>https://lifeguide.by/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88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76253" y="612597"/>
            <a:ext cx="7440827" cy="965448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</a:t>
            </a:r>
            <a:r>
              <a:rPr lang="ru-RU" b="1" dirty="0">
                <a:solidFill>
                  <a:srgbClr val="FF0000"/>
                </a:solidFill>
              </a:rPr>
              <a:t>ясный язык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073" y="2386855"/>
            <a:ext cx="10705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«</a:t>
            </a:r>
            <a:r>
              <a:rPr lang="ru-RU" sz="2600" b="1" dirty="0">
                <a:solidFill>
                  <a:srgbClr val="FF0000"/>
                </a:solidFill>
                <a:latin typeface="Arial"/>
                <a:ea typeface="Arial Unicode MS"/>
              </a:rPr>
              <a:t>Ясный язык</a:t>
            </a:r>
            <a:r>
              <a:rPr lang="ru-RU" sz="2600" b="1" dirty="0">
                <a:solidFill>
                  <a:prstClr val="black"/>
                </a:solidFill>
                <a:latin typeface="Arial"/>
                <a:ea typeface="Arial Unicode MS"/>
              </a:rPr>
              <a:t>»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– это информация, написанная доступным и </a:t>
            </a:r>
          </a:p>
          <a:p>
            <a:pPr defTabSz="1219170" latinLnBrk="1"/>
            <a:r>
              <a:rPr lang="ru-RU" sz="2600" dirty="0">
                <a:solidFill>
                  <a:prstClr val="black"/>
                </a:solidFill>
                <a:latin typeface="Arial"/>
                <a:ea typeface="Arial Unicode MS"/>
              </a:rPr>
              <a:t>понятным языком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endParaRPr lang="ru-RU" sz="2600" b="1" dirty="0">
              <a:solidFill>
                <a:srgbClr val="FFCE29">
                  <a:lumMod val="50000"/>
                </a:srgbClr>
              </a:solidFill>
              <a:latin typeface="Arial"/>
              <a:ea typeface="Cambria" panose="02040503050406030204" pitchFamily="18" charset="0"/>
            </a:endParaRP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b="1" dirty="0">
                <a:solidFill>
                  <a:srgbClr val="FF0000"/>
                </a:solidFill>
                <a:latin typeface="Arial"/>
                <a:ea typeface="Cambria" panose="02040503050406030204" pitchFamily="18" charset="0"/>
              </a:rPr>
              <a:t>Цель ясного языка </a:t>
            </a: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- помочь людям с трудностями понимания 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обычного языка получать информацию, читать и выражать свои</a:t>
            </a:r>
          </a:p>
          <a:p>
            <a:pPr algn="just" defTabSz="1219170" latinLnBrk="1">
              <a:buClr>
                <a:srgbClr val="FFCE29">
                  <a:lumMod val="50000"/>
                </a:srgbClr>
              </a:buClr>
            </a:pPr>
            <a:r>
              <a:rPr lang="ru-RU" sz="2600" dirty="0">
                <a:solidFill>
                  <a:prstClr val="black"/>
                </a:solidFill>
                <a:latin typeface="Arial"/>
                <a:ea typeface="Cambria" panose="02040503050406030204" pitchFamily="18" charset="0"/>
              </a:rPr>
              <a:t>мысли</a:t>
            </a:r>
            <a:endParaRPr lang="ru-RU" sz="2400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9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67" y="3126255"/>
            <a:ext cx="9985108" cy="6095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7648" y="428929"/>
            <a:ext cx="5099428" cy="768085"/>
          </a:xfrm>
        </p:spPr>
        <p:txBody>
          <a:bodyPr/>
          <a:lstStyle/>
          <a:p>
            <a:pPr algn="l"/>
            <a:r>
              <a:rPr lang="ru-RU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Целевые группы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56569" y="287467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519" y="3630466"/>
            <a:ext cx="227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998" lvl="1" defTabSz="1219170" latinLnBrk="1"/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Люди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испытывающие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т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рудност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в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чтени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anose="020B0604020202020204" pitchFamily="34" charset="0"/>
              </a:rPr>
              <a:t>и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3046" y="3610953"/>
            <a:ext cx="2496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трудностями в обучении,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</a:t>
            </a:r>
            <a:b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</a:b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 инвалидностью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8580" y="3610953"/>
            <a:ext cx="2177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владения русским языком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77648" y="3610954"/>
            <a:ext cx="176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 низким уровнем образования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5928" y="5356172"/>
            <a:ext cx="898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altLang="ko-KR" sz="24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Изучение целевой группы </a:t>
            </a:r>
            <a:r>
              <a:rPr lang="ru-RU" altLang="ko-KR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– </a:t>
            </a:r>
            <a:r>
              <a:rPr lang="ru-RU" altLang="ko-KR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главная задача специалиста</a:t>
            </a:r>
            <a:endParaRPr lang="en-US" altLang="ko-KR" sz="24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181103" y="3610954"/>
            <a:ext cx="201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/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Люди старшего возраста</a:t>
            </a:r>
            <a:endParaRPr lang="ko-KR" alt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928" y="2329846"/>
            <a:ext cx="479593" cy="4470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5121" y="2262034"/>
            <a:ext cx="585267" cy="544623"/>
          </a:xfrm>
          <a:prstGeom prst="rect">
            <a:avLst/>
          </a:prstGeom>
        </p:spPr>
      </p:pic>
      <p:sp>
        <p:nvSpPr>
          <p:cNvPr id="37" name="Oval 3"/>
          <p:cNvSpPr/>
          <p:nvPr/>
        </p:nvSpPr>
        <p:spPr>
          <a:xfrm>
            <a:off x="3576648" y="288339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7992" y="2943949"/>
            <a:ext cx="455208" cy="5039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09251" y="2997019"/>
            <a:ext cx="97243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/>
            <a:r>
              <a:rPr lang="ru-RU" sz="1467" dirty="0" err="1">
                <a:solidFill>
                  <a:prstClr val="black"/>
                </a:solidFill>
                <a:latin typeface="Arial"/>
                <a:ea typeface="Arial Unicode MS"/>
              </a:rPr>
              <a:t>Ма-ма</a:t>
            </a:r>
            <a:endParaRPr lang="ru-RU" sz="14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39" name="Oval 3"/>
          <p:cNvSpPr/>
          <p:nvPr/>
        </p:nvSpPr>
        <p:spPr>
          <a:xfrm>
            <a:off x="6052050" y="2844191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0" name="Oval 3"/>
          <p:cNvSpPr/>
          <p:nvPr/>
        </p:nvSpPr>
        <p:spPr>
          <a:xfrm>
            <a:off x="8514444" y="2806656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41" name="Oval 3"/>
          <p:cNvSpPr/>
          <p:nvPr/>
        </p:nvSpPr>
        <p:spPr>
          <a:xfrm>
            <a:off x="10857396" y="2776924"/>
            <a:ext cx="658313" cy="6250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1698" y="2948962"/>
            <a:ext cx="430821" cy="430821"/>
          </a:xfrm>
          <a:prstGeom prst="rect">
            <a:avLst/>
          </a:prstGeom>
        </p:spPr>
      </p:pic>
      <p:sp>
        <p:nvSpPr>
          <p:cNvPr id="43" name="Rectangle 15">
            <a:extLst>
              <a:ext uri="{FF2B5EF4-FFF2-40B4-BE49-F238E27FC236}">
                <a16:creationId xmlns:a16="http://schemas.microsoft.com/office/drawing/2014/main" xmlns="" id="{A0D951DF-2B9B-428A-81BC-C7CC20D7A4ED}"/>
              </a:ext>
            </a:extLst>
          </p:cNvPr>
          <p:cNvSpPr/>
          <p:nvPr/>
        </p:nvSpPr>
        <p:spPr>
          <a:xfrm rot="5400000">
            <a:off x="8658966" y="2883682"/>
            <a:ext cx="429959" cy="42938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14443" y="2204269"/>
            <a:ext cx="585267" cy="544623"/>
          </a:xfrm>
          <a:prstGeom prst="rect">
            <a:avLst/>
          </a:prstGeom>
        </p:spPr>
      </p:pic>
      <p:sp>
        <p:nvSpPr>
          <p:cNvPr id="45" name="Round Same Side Corner Rectangle 8">
            <a:extLst>
              <a:ext uri="{FF2B5EF4-FFF2-40B4-BE49-F238E27FC236}">
                <a16:creationId xmlns:a16="http://schemas.microsoft.com/office/drawing/2014/main" xmlns="" id="{7FE9840D-FCBA-436C-9A04-D0E8ACBFE942}"/>
              </a:ext>
            </a:extLst>
          </p:cNvPr>
          <p:cNvSpPr/>
          <p:nvPr/>
        </p:nvSpPr>
        <p:spPr>
          <a:xfrm>
            <a:off x="10952060" y="2811877"/>
            <a:ext cx="473323" cy="47404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  <p:sp>
        <p:nvSpPr>
          <p:cNvPr id="46" name="Heart 17">
            <a:extLst>
              <a:ext uri="{FF2B5EF4-FFF2-40B4-BE49-F238E27FC236}">
                <a16:creationId xmlns:a16="http://schemas.microsoft.com/office/drawing/2014/main" xmlns="" id="{B1A6E8D9-2576-431C-B02D-06B4149B6F5C}"/>
              </a:ext>
            </a:extLst>
          </p:cNvPr>
          <p:cNvSpPr/>
          <p:nvPr/>
        </p:nvSpPr>
        <p:spPr>
          <a:xfrm>
            <a:off x="10971215" y="2242981"/>
            <a:ext cx="454168" cy="44529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1"/>
            <a:endParaRPr lang="ko-KR" altLang="en-US" sz="2400" dirty="0">
              <a:solidFill>
                <a:prstClr val="white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7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437822" y="-40083"/>
            <a:ext cx="9825125" cy="768085"/>
          </a:xfrm>
        </p:spPr>
        <p:txBody>
          <a:bodyPr/>
          <a:lstStyle/>
          <a:p>
            <a:pPr algn="l"/>
            <a:r>
              <a:rPr lang="ru-RU" sz="453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Сферы применения ясного языка</a:t>
            </a:r>
            <a:endParaRPr lang="ko-KR" altLang="en-US" sz="4533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31368" y="1167780"/>
            <a:ext cx="2829169" cy="707887"/>
            <a:chOff x="763245" y="3362835"/>
            <a:chExt cx="2059657" cy="530915"/>
          </a:xfrm>
        </p:grpSpPr>
        <p:sp>
          <p:nvSpPr>
            <p:cNvPr id="30" name="TextBox 29"/>
            <p:cNvSpPr txBox="1"/>
            <p:nvPr/>
          </p:nvSpPr>
          <p:spPr>
            <a:xfrm>
              <a:off x="763245" y="360235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Сайты, блоги, страницы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153403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Веб-страницы</a:t>
              </a:r>
              <a:endParaRPr lang="ko-KR" alt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0146" y="2484910"/>
            <a:ext cx="4180899" cy="1175634"/>
            <a:chOff x="817227" y="3135898"/>
            <a:chExt cx="2078548" cy="881725"/>
          </a:xfrm>
        </p:grpSpPr>
        <p:sp>
          <p:nvSpPr>
            <p:cNvPr id="33" name="TextBox 32"/>
            <p:cNvSpPr txBox="1"/>
            <p:nvPr/>
          </p:nvSpPr>
          <p:spPr>
            <a:xfrm>
              <a:off x="817227" y="357904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Компьютерные и мобильные программы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6118" y="3135898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Интернет-приложения и мобильные приложения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02204" y="4202378"/>
            <a:ext cx="3385977" cy="874144"/>
            <a:chOff x="803640" y="3362835"/>
            <a:chExt cx="2059657" cy="65560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Голосовые инструкции, описания, фильмы, ролики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Аудио и видео информация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0946" y="2314620"/>
            <a:ext cx="3596664" cy="627924"/>
            <a:chOff x="803640" y="3362835"/>
            <a:chExt cx="2187816" cy="470943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1878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Указатели, карты, схемы движения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Системы ориентации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01444" y="3818375"/>
            <a:ext cx="3386047" cy="709604"/>
            <a:chOff x="739560" y="3278053"/>
            <a:chExt cx="2059700" cy="532203"/>
          </a:xfrm>
        </p:grpSpPr>
        <p:sp>
          <p:nvSpPr>
            <p:cNvPr id="42" name="TextBox 41"/>
            <p:cNvSpPr txBox="1"/>
            <p:nvPr/>
          </p:nvSpPr>
          <p:spPr>
            <a:xfrm>
              <a:off x="739603" y="3556340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Документы, статьи, книги</a:t>
              </a:r>
              <a:r>
                <a:rPr lang="en-US" altLang="ko-KR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   </a:t>
              </a:r>
              <a:endParaRPr lang="ko-KR" altLang="en-US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9560" y="327805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Печатные тексты</a:t>
              </a:r>
              <a:endParaRPr lang="ko-KR" altLang="en-US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244058" y="996583"/>
            <a:ext cx="3371255" cy="5576319"/>
            <a:chOff x="3261165" y="987574"/>
            <a:chExt cx="2528441" cy="4182239"/>
          </a:xfrm>
        </p:grpSpPr>
        <p:grpSp>
          <p:nvGrpSpPr>
            <p:cNvPr id="4" name="Group 3"/>
            <p:cNvGrpSpPr/>
            <p:nvPr/>
          </p:nvGrpSpPr>
          <p:grpSpPr>
            <a:xfrm>
              <a:off x="3547075" y="987574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" name="Teardrop 4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406507" y="199245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" name="Teardrop 7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261165" y="3013152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1" name="Teardrop 10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 flipH="1">
              <a:off x="4629681" y="1701226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" name="Teardrop 13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flipH="1">
              <a:off x="4768910" y="2717571"/>
              <a:ext cx="1020696" cy="1020696"/>
              <a:chOff x="3623312" y="1131590"/>
              <a:chExt cx="1020696" cy="102069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7" name="Teardrop 16"/>
              <p:cNvSpPr/>
              <p:nvPr/>
            </p:nvSpPr>
            <p:spPr>
              <a:xfrm rot="5400000">
                <a:off x="3623312" y="1131590"/>
                <a:ext cx="1020696" cy="1020696"/>
              </a:xfrm>
              <a:prstGeom prst="teardrop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99550" y="1207828"/>
                <a:ext cx="868221" cy="8682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latinLnBrk="1"/>
                <a:endParaRPr lang="ko-KR" altLang="en-US" sz="240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494617" y="1903500"/>
              <a:ext cx="72000" cy="324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31764" y="2659500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57470" y="2685813"/>
              <a:ext cx="72000" cy="2484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20323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68910" y="3595500"/>
              <a:ext cx="72000" cy="1548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4" name="Block Arc 14"/>
            <p:cNvSpPr/>
            <p:nvPr/>
          </p:nvSpPr>
          <p:spPr>
            <a:xfrm rot="16200000">
              <a:off x="4910788" y="2019592"/>
              <a:ext cx="476351" cy="463200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black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3512751" y="3614844"/>
              <a:ext cx="303765" cy="253924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6" name="Teardrop 6"/>
            <p:cNvSpPr/>
            <p:nvPr/>
          </p:nvSpPr>
          <p:spPr>
            <a:xfrm rot="8100000">
              <a:off x="4878412" y="1861631"/>
              <a:ext cx="293279" cy="293280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442136" y="3234429"/>
              <a:ext cx="408137" cy="308413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4859" y="3032065"/>
              <a:ext cx="386713" cy="4845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</p:pic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xmlns="" id="{F81332D1-E729-49AE-AEA8-F6800870EB1C}"/>
                </a:ext>
              </a:extLst>
            </p:cNvPr>
            <p:cNvSpPr/>
            <p:nvPr/>
          </p:nvSpPr>
          <p:spPr>
            <a:xfrm>
              <a:off x="4968901" y="2890809"/>
              <a:ext cx="360125" cy="337109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891159" y="3291830"/>
              <a:ext cx="201185" cy="432854"/>
            </a:xfrm>
            <a:prstGeom prst="rect">
              <a:avLst/>
            </a:prstGeom>
            <a:noFill/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20042" y="2279344"/>
              <a:ext cx="231705" cy="4016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57" name="Rectangle 18">
              <a:extLst>
                <a:ext uri="{FF2B5EF4-FFF2-40B4-BE49-F238E27FC236}">
                  <a16:creationId xmlns:a16="http://schemas.microsoft.com/office/drawing/2014/main" xmlns="" id="{9B0F2362-AF3E-4212-AD27-2D67A3BBE518}"/>
                </a:ext>
              </a:extLst>
            </p:cNvPr>
            <p:cNvSpPr/>
            <p:nvPr/>
          </p:nvSpPr>
          <p:spPr>
            <a:xfrm>
              <a:off x="3568211" y="2512271"/>
              <a:ext cx="480788" cy="34419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 latinLnBrk="1"/>
              <a:endParaRPr lang="ko-KR" altLang="en-US" sz="240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03825" y="1240979"/>
              <a:ext cx="316218" cy="316218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33913" y="1433267"/>
              <a:ext cx="339061" cy="33906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2581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3420DD-2AAB-4653-D9B3-AE02031ACC93}"/>
              </a:ext>
            </a:extLst>
          </p:cNvPr>
          <p:cNvSpPr txBox="1"/>
          <p:nvPr/>
        </p:nvSpPr>
        <p:spPr>
          <a:xfrm>
            <a:off x="166849" y="35314"/>
            <a:ext cx="592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29" algn="just" defTabSz="1219170" latinLnBrk="1"/>
            <a:r>
              <a:rPr lang="ru-RU" sz="2400" b="1" dirty="0">
                <a:solidFill>
                  <a:prstClr val="black"/>
                </a:solidFill>
                <a:latin typeface="Arial"/>
                <a:ea typeface="Arial Unicode MS"/>
              </a:rPr>
              <a:t>Термин «ясный язык» закреплен в:  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xmlns="" id="{4F0DFECC-3AE7-18BC-EA7C-05D73FFEBF00}"/>
              </a:ext>
            </a:extLst>
          </p:cNvPr>
          <p:cNvGrpSpPr/>
          <p:nvPr/>
        </p:nvGrpSpPr>
        <p:grpSpPr>
          <a:xfrm>
            <a:off x="295480" y="624474"/>
            <a:ext cx="10860200" cy="1568847"/>
            <a:chOff x="810767" y="3303473"/>
            <a:chExt cx="2052530" cy="1176636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364F2B5-1EBB-953E-6539-32E90A35F42F}"/>
                </a:ext>
              </a:extLst>
            </p:cNvPr>
            <p:cNvSpPr txBox="1"/>
            <p:nvPr/>
          </p:nvSpPr>
          <p:spPr>
            <a:xfrm>
              <a:off x="810767" y="3579862"/>
              <a:ext cx="2052530" cy="9002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Национальном плане действий по реализации в Республике Беларусь положений Конвенции ООН </a:t>
              </a:r>
            </a:p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о правах людей с инвалидностью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Разработка основ «ясного языка» и преобразование информации в символы (для</a:t>
              </a:r>
            </a:p>
            <a:p>
              <a:pPr marL="14817" defTabSz="1219170" latinLnBrk="1">
                <a:buSzPct val="100000"/>
              </a:pPr>
              <a:r>
                <a:rPr lang="ru-RU" b="1" dirty="0">
                  <a:solidFill>
                    <a:prstClr val="black"/>
                  </a:solidFill>
                  <a:latin typeface="Arial"/>
                  <a:ea typeface="Arial Unicode MS"/>
                </a:rPr>
                <a:t>инвалидов с интеллектуальными нарушениями).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D89935B-632B-C78A-6222-583E64697015}"/>
                </a:ext>
              </a:extLst>
            </p:cNvPr>
            <p:cNvSpPr txBox="1"/>
            <p:nvPr/>
          </p:nvSpPr>
          <p:spPr>
            <a:xfrm>
              <a:off x="810767" y="3303473"/>
              <a:ext cx="191558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2017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1" name="Group 5">
            <a:extLst>
              <a:ext uri="{FF2B5EF4-FFF2-40B4-BE49-F238E27FC236}">
                <a16:creationId xmlns:a16="http://schemas.microsoft.com/office/drawing/2014/main" xmlns="" id="{E22B8C6C-F2F2-30B9-1DFD-1FFAC06CA0B5}"/>
              </a:ext>
            </a:extLst>
          </p:cNvPr>
          <p:cNvGrpSpPr/>
          <p:nvPr/>
        </p:nvGrpSpPr>
        <p:grpSpPr>
          <a:xfrm>
            <a:off x="338688" y="2342075"/>
            <a:ext cx="8744131" cy="720921"/>
            <a:chOff x="798553" y="1612460"/>
            <a:chExt cx="2052288" cy="5406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023DBAF-0151-3716-1157-B8ED8A719C46}"/>
                </a:ext>
              </a:extLst>
            </p:cNvPr>
            <p:cNvSpPr txBox="1"/>
            <p:nvPr/>
          </p:nvSpPr>
          <p:spPr>
            <a:xfrm>
              <a:off x="798553" y="1868409"/>
              <a:ext cx="2052288" cy="284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«Об авторском праве и смежных правах»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0449B6E-EB2C-4207-5F64-6918F283DCF6}"/>
                </a:ext>
              </a:extLst>
            </p:cNvPr>
            <p:cNvSpPr txBox="1"/>
            <p:nvPr/>
          </p:nvSpPr>
          <p:spPr>
            <a:xfrm>
              <a:off x="798553" y="1612460"/>
              <a:ext cx="22774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altLang="ko-KR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2019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xmlns="" id="{ACCB1FDF-365E-C1F3-0784-304292D59748}"/>
              </a:ext>
            </a:extLst>
          </p:cNvPr>
          <p:cNvGrpSpPr/>
          <p:nvPr/>
        </p:nvGrpSpPr>
        <p:grpSpPr>
          <a:xfrm>
            <a:off x="295478" y="3257833"/>
            <a:ext cx="10895657" cy="2143720"/>
            <a:chOff x="830128" y="3070321"/>
            <a:chExt cx="2048422" cy="160779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6D05C51-3D39-1C77-6AF5-0A8CB1A07475}"/>
                </a:ext>
              </a:extLst>
            </p:cNvPr>
            <p:cNvSpPr txBox="1"/>
            <p:nvPr/>
          </p:nvSpPr>
          <p:spPr>
            <a:xfrm>
              <a:off x="830128" y="3377563"/>
              <a:ext cx="2048422" cy="130054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Законе Республики Беларусь «О правах инвалидов и их социальной интеграции».</a:t>
              </a:r>
            </a:p>
            <a:p>
              <a:pPr marL="14817" defTabSz="1219170" latinLnBrk="1">
                <a:buSzPct val="100000"/>
              </a:pPr>
              <a:r>
                <a:rPr lang="ru-RU" sz="1600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10. Средства общения.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Для инвалидов с интеллектуальными нарушениями в качестве средства общения</a:t>
              </a:r>
            </a:p>
            <a:p>
              <a:pPr marL="14817" defTabSz="1219170" latinLnBrk="1">
                <a:buSzPct val="100000"/>
              </a:pP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используются ясный язык и </a:t>
              </a:r>
              <a:r>
                <a:rPr lang="ru-RU" sz="1867" b="1" dirty="0" err="1">
                  <a:solidFill>
                    <a:prstClr val="black"/>
                  </a:solidFill>
                  <a:latin typeface="Arial"/>
                  <a:ea typeface="Arial Unicode MS"/>
                </a:rPr>
                <a:t>ассистивные</a:t>
              </a:r>
              <a:r>
                <a:rPr lang="ru-RU" sz="1867" b="1" dirty="0">
                  <a:solidFill>
                    <a:prstClr val="black"/>
                  </a:solidFill>
                  <a:latin typeface="Arial"/>
                  <a:ea typeface="Arial Unicode MS"/>
                </a:rPr>
                <a:t> устройства и технологии.</a:t>
              </a:r>
            </a:p>
            <a:p>
              <a:pPr defTabSz="1219170" latinLnBrk="1" hangingPunct="0"/>
              <a:endParaRPr lang="ru-RU" sz="1867" dirty="0">
                <a:solidFill>
                  <a:prstClr val="black"/>
                </a:solidFill>
                <a:latin typeface="Arial"/>
                <a:ea typeface="Arial Unicode MS"/>
              </a:endParaRPr>
            </a:p>
            <a:p>
              <a:pPr defTabSz="1219170" latinLnBrk="1" hangingPunct="0"/>
              <a:r>
                <a:rPr lang="ru-RU" sz="1867" dirty="0">
                  <a:solidFill>
                    <a:prstClr val="black"/>
                  </a:solidFill>
                  <a:latin typeface="Arial"/>
                  <a:ea typeface="Arial Unicode MS"/>
                </a:rPr>
                <a:t>Статья 38. Обеспечение беспрепятственного доступа инвалидов к общедоступной информации</a:t>
              </a:r>
              <a:endParaRPr lang="ru-RU" sz="1867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340F650-0590-CF61-E213-FDAB0F5A89F4}"/>
                </a:ext>
              </a:extLst>
            </p:cNvPr>
            <p:cNvSpPr txBox="1"/>
            <p:nvPr/>
          </p:nvSpPr>
          <p:spPr>
            <a:xfrm>
              <a:off x="836795" y="3070321"/>
              <a:ext cx="183886" cy="3154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219170" latinLnBrk="1"/>
              <a:r>
                <a:rPr lang="ru-RU" sz="2133" b="1" dirty="0">
                  <a:solidFill>
                    <a:schemeClr val="accent2">
                      <a:lumMod val="50000"/>
                    </a:schemeClr>
                  </a:solidFill>
                  <a:latin typeface="Arial"/>
                  <a:ea typeface="Arial Unicode MS"/>
                </a:rPr>
                <a:t>2023</a:t>
              </a:r>
              <a:endParaRPr lang="ko-KR" altLang="en-US" sz="2133" b="1" dirty="0">
                <a:solidFill>
                  <a:schemeClr val="accent2">
                    <a:lumMod val="50000"/>
                  </a:scheme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sp>
        <p:nvSpPr>
          <p:cNvPr id="17" name="Text Placeholder 1">
            <a:extLst>
              <a:ext uri="{FF2B5EF4-FFF2-40B4-BE49-F238E27FC236}">
                <a16:creationId xmlns:a16="http://schemas.microsoft.com/office/drawing/2014/main" xmlns="" id="{36B8238A-9D12-18C4-4C5D-C48AC3025B7C}"/>
              </a:ext>
            </a:extLst>
          </p:cNvPr>
          <p:cNvSpPr txBox="1">
            <a:spLocks/>
          </p:cNvSpPr>
          <p:nvPr/>
        </p:nvSpPr>
        <p:spPr>
          <a:xfrm>
            <a:off x="494076" y="5719446"/>
            <a:ext cx="10697063" cy="8688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ru-RU" altLang="ko-KR" sz="4267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Белорусское законодательство</a:t>
            </a:r>
            <a:endParaRPr lang="en-US" altLang="ko-KR" sz="4267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3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628051" y="122251"/>
            <a:ext cx="6333479" cy="1414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2021 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Общие положения»</a:t>
            </a:r>
          </a:p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СТБ 2595-2021</a:t>
            </a:r>
            <a:endParaRPr lang="ko-KR" altLang="en-US" sz="2800" b="1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5706" y="1774720"/>
            <a:ext cx="7877936" cy="4534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стандарте приведены основные принципы построения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изложения информации на ясном языке (включая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расположение текста на странице, размер, цвет, особенности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шрифта, требования к иллюстрациям, веб-сайтам,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2000" spc="-13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аудиоинформации).</a:t>
            </a:r>
          </a:p>
          <a:p>
            <a:pPr indent="336118" defTabSz="1219170" latinLnBrk="1">
              <a:tabLst>
                <a:tab pos="360671" algn="l"/>
              </a:tabLst>
            </a:pPr>
            <a:endParaRPr lang="ru-RU" sz="1867" spc="-13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Информация на ясном языке может использоваться для адаптации: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законодательных актов,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банковских и  правовых документов,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социальных инструкций;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маршрутов общественного транспорта;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схем передвижения по городу;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карт достопримечательностей; 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текстов экскурсий;  аудио гидов; </a:t>
            </a:r>
          </a:p>
          <a:p>
            <a:pPr marL="228594" indent="-228594" defTabSz="1219170" latinLnBrk="1">
              <a:buFont typeface="Wingdings" panose="05000000000000000000" pitchFamily="2" charset="2"/>
              <a:buChar char="§"/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веб-сайтов, интернет и мобильных приложений и других аналогичных </a:t>
            </a:r>
          </a:p>
          <a:p>
            <a:pPr indent="336118" defTabSz="1219170" latinLnBrk="1">
              <a:tabLst>
                <a:tab pos="360671" algn="l"/>
              </a:tabLst>
            </a:pPr>
            <a:r>
              <a:rPr lang="ru-RU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документов и программ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62" y="3228681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2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62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-45322" y="-20122"/>
            <a:ext cx="4019599" cy="685800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42139" y="285879"/>
            <a:ext cx="6930142" cy="1748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lnSpc>
                <a:spcPct val="80000"/>
              </a:lnSpc>
              <a:buNone/>
            </a:pPr>
            <a:r>
              <a:rPr lang="ru-RU" altLang="ko-KR" sz="2800" b="1" dirty="0">
                <a:solidFill>
                  <a:srgbClr val="FF0000"/>
                </a:solidFill>
                <a:latin typeface="Arial"/>
                <a:ea typeface="Arial Unicode MS"/>
                <a:cs typeface="Arial" pitchFamily="34" charset="0"/>
              </a:rPr>
              <a:t>2023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  </a:t>
            </a: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Государственный стандарт</a:t>
            </a:r>
            <a:b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Calibri" panose="020F0502020204030204" pitchFamily="34" charset="0"/>
              </a:rPr>
              <a:t>«</a:t>
            </a:r>
            <a:r>
              <a:rPr lang="ru-RU" altLang="ko-KR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Arial Unicode MS"/>
                <a:cs typeface="Arial" pitchFamily="34" charset="0"/>
              </a:rPr>
              <a:t>Ясный язык. Требования к процессу подготовки информации на ясном языке»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3290" y="2555391"/>
            <a:ext cx="7729038" cy="3254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Стандарт устанавливает общие правила 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принципы процесса подготовки информации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на ясном языке, разработки продукта на ясном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языке, а также требования к специалистам</a:t>
            </a:r>
          </a:p>
          <a:p>
            <a:pPr defTabSz="1219170" latinLnBrk="1">
              <a:lnSpc>
                <a:spcPct val="150000"/>
              </a:lnSpc>
            </a:pPr>
            <a:r>
              <a:rPr lang="ru-RU" sz="2800" dirty="0">
                <a:solidFill>
                  <a:prstClr val="black">
                    <a:lumMod val="85000"/>
                    <a:lumOff val="15000"/>
                  </a:prstClr>
                </a:solidFill>
                <a:latin typeface="Segoe UI Historic" panose="020B0502040204020203" pitchFamily="34" charset="0"/>
                <a:ea typeface="Arial Unicode MS"/>
              </a:rPr>
              <a:t>по ясному языку и их обязанностям</a:t>
            </a:r>
            <a:endParaRPr lang="ru-RU" sz="2800" dirty="0">
              <a:solidFill>
                <a:prstClr val="black">
                  <a:lumMod val="85000"/>
                  <a:lumOff val="15000"/>
                </a:prstClr>
              </a:solidFill>
              <a:latin typeface="Arial"/>
              <a:ea typeface="Arial Unicode MS"/>
            </a:endParaRPr>
          </a:p>
        </p:txBody>
      </p:sp>
      <p:sp>
        <p:nvSpPr>
          <p:cNvPr id="10" name="Frame 5"/>
          <p:cNvSpPr/>
          <p:nvPr/>
        </p:nvSpPr>
        <p:spPr>
          <a:xfrm>
            <a:off x="263691" y="285881"/>
            <a:ext cx="3432043" cy="6359475"/>
          </a:xfrm>
          <a:prstGeom prst="frame">
            <a:avLst>
              <a:gd name="adj1" fmla="val 10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latinLnBrk="1"/>
            <a:endParaRPr lang="ko-KR" altLang="en-US" sz="2400">
              <a:solidFill>
                <a:prstClr val="black"/>
              </a:solidFill>
              <a:latin typeface="Arial"/>
              <a:ea typeface="Arial Unicode MS"/>
            </a:endParaRPr>
          </a:p>
        </p:txBody>
      </p:sp>
      <p:pic>
        <p:nvPicPr>
          <p:cNvPr id="12" name="Рисунок 11" descr="C:\Users\Logvin\Downloads\Гід па жыцці_БЕЛ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18" y="3376443"/>
            <a:ext cx="2533789" cy="60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09" y="535008"/>
            <a:ext cx="2840803" cy="1249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040" y="1784961"/>
            <a:ext cx="2866872" cy="1260676"/>
          </a:xfrm>
          <a:prstGeom prst="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700864" y="5809680"/>
            <a:ext cx="2430941" cy="67240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buNone/>
            </a:pPr>
            <a:r>
              <a:rPr lang="ru-RU" sz="1867" u="sng" dirty="0">
                <a:solidFill>
                  <a:prstClr val="black"/>
                </a:solidFill>
                <a:latin typeface="Arial"/>
                <a:ea typeface="Arial Unicode MS"/>
                <a:hlinkClick r:id="rId5"/>
              </a:rPr>
              <a:t>https://lifeguide.by/</a:t>
            </a:r>
            <a:endParaRPr lang="ru-RU" sz="1867" dirty="0">
              <a:solidFill>
                <a:prstClr val="black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25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B9D4E0C-74AB-ADFE-E992-5473F18D68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05878" y="499585"/>
            <a:ext cx="12192000" cy="384043"/>
          </a:xfrm>
        </p:spPr>
        <p:txBody>
          <a:bodyPr/>
          <a:lstStyle/>
          <a:p>
            <a:r>
              <a:rPr lang="ru-RU" sz="3000" dirty="0"/>
              <a:t>Фирменный знак ясного языка в Республике Беларусь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6E2F3F-1664-A1B7-9E01-1E669CD46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284" y="1444751"/>
            <a:ext cx="3648405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692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0AE1051-EE15-9ACB-A59C-610CD0509E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2723"/>
            <a:ext cx="12192000" cy="3936437"/>
          </a:xfrm>
        </p:spPr>
        <p:txBody>
          <a:bodyPr/>
          <a:lstStyle/>
          <a:p>
            <a:r>
              <a:rPr lang="ru-RU" sz="5333" b="1" dirty="0"/>
              <a:t>Отличия текста на ясном </a:t>
            </a:r>
          </a:p>
          <a:p>
            <a:r>
              <a:rPr lang="ru-RU" sz="5333" b="1" dirty="0"/>
              <a:t>языке от обычного текста</a:t>
            </a:r>
            <a:endParaRPr lang="ru-RU" sz="5333" dirty="0"/>
          </a:p>
        </p:txBody>
      </p:sp>
    </p:spTree>
    <p:extLst>
      <p:ext uri="{BB962C8B-B14F-4D97-AF65-F5344CB8AC3E}">
        <p14:creationId xmlns:p14="http://schemas.microsoft.com/office/powerpoint/2010/main" xmlns="" val="14338796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536</Words>
  <Application>Microsoft Office PowerPoint</Application>
  <PresentationFormat>Произвольный</PresentationFormat>
  <Paragraphs>119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Cover and End Slide Master</vt:lpstr>
      <vt:lpstr>Contents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mintrud_004 mintrud_004</dc:creator>
  <cp:lastModifiedBy>user</cp:lastModifiedBy>
  <cp:revision>1</cp:revision>
  <dcterms:created xsi:type="dcterms:W3CDTF">2023-08-04T10:19:38Z</dcterms:created>
  <dcterms:modified xsi:type="dcterms:W3CDTF">2023-08-10T05:31:09Z</dcterms:modified>
</cp:coreProperties>
</file>